
<file path=[Content_Types].xml><?xml version="1.0" encoding="utf-8"?>
<Types xmlns="http://schemas.openxmlformats.org/package/2006/content-types">
  <Default Extension="jpg" ContentType="image/jpe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notesSlides/notesSlide15.xml" ContentType="application/vnd.openxmlformats-officedocument.presentationml.notesSlide+xml"/>
  <Override PartName="/ppt/slides/slide15.xml" ContentType="application/vnd.openxmlformats-officedocument.presentationml.slide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4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sk-SK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4" d="100"/>
          <a:sy n="64" d="100"/>
        </p:scale>
        <p:origin x="1421" y="27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 /><Relationship Id="rId21" Type="http://schemas.openxmlformats.org/officeDocument/2006/relationships/tableStyles" Target="tableStyles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5486619" name="Zástupný symbol hlavičky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78079258" name="Zástupný symbol dátumu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B0446B5-31AD-4766-8992-530C1F7C4AF6}" type="datetimeFigureOut">
              <a:rPr lang="sk-SK"/>
              <a:t>3. 3. 2026</a:t>
            </a:fld>
            <a:endParaRPr lang="sk-SK"/>
          </a:p>
        </p:txBody>
      </p:sp>
      <p:sp>
        <p:nvSpPr>
          <p:cNvPr id="963518316" name="Zástupný symbol obrazu snímky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sk-SK"/>
          </a:p>
        </p:txBody>
      </p:sp>
      <p:sp>
        <p:nvSpPr>
          <p:cNvPr id="1094012035" name="Zástupný symbol poznámok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/>
          </a:p>
        </p:txBody>
      </p:sp>
      <p:sp>
        <p:nvSpPr>
          <p:cNvPr id="1808954324" name="Zástupný symbol päty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2422919" name="Zástupný symbol čísla snímky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715546-A749-49E5-9C92-5EC7E3B1374C}" type="slidenum">
              <a:rPr lang="sk-SK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221783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8627105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2062187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8B6036-1D1F-7756-6DDF-E9FCB09B94A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550595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626153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4132109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3E6A89-03E7-8AA4-7019-782FFF6C6B3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07549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3922239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30869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DD0FDE9-5B80-49A9-BCCD-5D8CE02ED5D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731389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366905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1330517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BA36625-0DE4-01F4-BF79-276EEAD8036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204892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5985180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509582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26DBF4-D1A7-2CD3-00AC-0B56EB4275C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039739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4029262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2052825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24A6638-A496-7CE4-55AC-A702F18C206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50555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737577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3405130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59723C8-51BD-8278-107E-754B4EB3D60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777134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826710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9194072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14C7E5-2305-AB17-46F4-B06A17C688E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903498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260188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6897080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CC29796-FE1E-9248-BB4D-2B0F5A43F46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40098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7443994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060821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FCC5951-E9B5-DD32-47BC-914EABB0069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262232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7516534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4297027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E94CA53-E65D-B92D-23E4-468838574CE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038611" name="Zástupný symbol obrazu snímky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63114749" name="Zástupný symbol poznámok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032990498" name="Zástupný symbol čísla snímky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715546-A749-49E5-9C92-5EC7E3B1374C}" type="slidenum">
              <a:rPr lang="sk-SK"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015666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153718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8640704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1656AE2-FF1B-628F-11EC-045912ABC7F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377802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5571034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82532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6E580CD-315C-52A7-742B-F4C5EC0B4BD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185518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3906040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889543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1C71C9-C261-A077-D4A3-90BF04C52AE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Úvodná snímk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2091391" name="Rectangle 9"/>
          <p:cNvSpPr/>
          <p:nvPr/>
        </p:nvSpPr>
        <p:spPr bwMode="auto">
          <a:xfrm>
            <a:off x="0" y="0"/>
            <a:ext cx="9144000" cy="29336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49041255" name="Straight Connector 17"/>
          <p:cNvCxnSpPr/>
          <p:nvPr/>
        </p:nvCxnSpPr>
        <p:spPr bwMode="auto">
          <a:xfrm>
            <a:off x="0" y="2925286"/>
            <a:ext cx="9144000" cy="15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593730" name="Rectangle 12"/>
          <p:cNvSpPr/>
          <p:nvPr/>
        </p:nvSpPr>
        <p:spPr bwMode="auto">
          <a:xfrm>
            <a:off x="2514600" y="2362199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>
              <a:spcBef>
                <a:spcPts val="400"/>
              </a:spcBef>
              <a:buNone/>
              <a:defRPr/>
            </a:pPr>
            <a:endParaRPr lang="en-US" sz="1800" b="1" cap="all" spc="0">
              <a:solidFill>
                <a:schemeClr val="bg1"/>
              </a:solidFill>
              <a:latin typeface="+mj-lt"/>
              <a:ea typeface="+mj-ea"/>
              <a:cs typeface="Tunga"/>
            </a:endParaRPr>
          </a:p>
        </p:txBody>
      </p:sp>
      <p:sp>
        <p:nvSpPr>
          <p:cNvPr id="1258682717" name="Subtitle 2"/>
          <p:cNvSpPr>
            <a:spLocks noGrp="1"/>
          </p:cNvSpPr>
          <p:nvPr>
            <p:ph type="subTitle" idx="1"/>
          </p:nvPr>
        </p:nvSpPr>
        <p:spPr bwMode="auto"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sk-SK"/>
              <a:t>Upravte štýl predlohy podnadpisov</a:t>
            </a:r>
            <a:endParaRPr lang="en-US"/>
          </a:p>
        </p:txBody>
      </p:sp>
      <p:sp>
        <p:nvSpPr>
          <p:cNvPr id="1791423308" name="Title 11"/>
          <p:cNvSpPr>
            <a:spLocks noGrp="1"/>
          </p:cNvSpPr>
          <p:nvPr>
            <p:ph type="title"/>
          </p:nvPr>
        </p:nvSpPr>
        <p:spPr bwMode="auto">
          <a:xfrm>
            <a:off x="2565400" y="2397760"/>
            <a:ext cx="4013200" cy="599440"/>
          </a:xfrm>
          <a:prstGeom prst="rect">
            <a:avLst/>
          </a:prstGeom>
          <a:noFill/>
          <a:ln>
            <a:noFill/>
          </a:ln>
        </p:spPr>
        <p:txBody>
          <a:bodyPr bIns="0" anchor="b"/>
          <a:lstStyle>
            <a:lvl1pPr>
              <a:defRPr/>
            </a:lvl1pPr>
          </a:lstStyle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910342190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605105201" name="Slide Number Placeholder 16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823226992" name="Footer Placeholder 18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Nadpis a zvislý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834399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970759970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00174166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953940683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002341792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Zvislý nadpis a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896761062" name="Straight Connector 8"/>
          <p:cNvCxnSpPr/>
          <p:nvPr/>
        </p:nvCxnSpPr>
        <p:spPr bwMode="auto">
          <a:xfrm rot="5400000">
            <a:off x="4267200" y="3429000"/>
            <a:ext cx="6858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030602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51909546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914400"/>
            <a:ext cx="6629400" cy="5029200"/>
          </a:xfrm>
        </p:spPr>
        <p:txBody>
          <a:bodyPr vert="eaVert"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57787800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70330484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4207748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662030526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239000" y="914400"/>
            <a:ext cx="926980" cy="5029200"/>
          </a:xfrm>
        </p:spPr>
        <p:txBody>
          <a:bodyPr vert="eaVert"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Nadpis a obsa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3529722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075176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2009454641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471195886" name="Date Placeholder 10"/>
          <p:cNvSpPr>
            <a:spLocks noGrp="1"/>
          </p:cNvSpPr>
          <p:nvPr>
            <p:ph type="dt" sz="half" idx="14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521109598" name="Slide Number Placeholder 11"/>
          <p:cNvSpPr>
            <a:spLocks noGrp="1"/>
          </p:cNvSpPr>
          <p:nvPr>
            <p:ph type="sldNum" sz="quarter" idx="15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193177064" name="Footer Placeholder 12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2140608" name="Rectangle 7"/>
          <p:cNvSpPr/>
          <p:nvPr/>
        </p:nvSpPr>
        <p:spPr bwMode="auto"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4626236" name="Straight Connector 10"/>
          <p:cNvCxnSpPr/>
          <p:nvPr/>
        </p:nvCxnSpPr>
        <p:spPr bwMode="auto">
          <a:xfrm>
            <a:off x="0" y="3921760"/>
            <a:ext cx="9144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431677" name="Rectangle 11"/>
          <p:cNvSpPr/>
          <p:nvPr/>
        </p:nvSpPr>
        <p:spPr bwMode="auto"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>
              <a:spcBef>
                <a:spcPts val="400"/>
              </a:spcBef>
              <a:buNone/>
              <a:defRPr/>
            </a:pPr>
            <a:endParaRPr lang="en-US" sz="1800" b="1" cap="all" spc="0">
              <a:solidFill>
                <a:schemeClr val="bg1"/>
              </a:solidFill>
              <a:latin typeface="+mj-lt"/>
              <a:ea typeface="+mj-ea"/>
              <a:cs typeface="Tunga"/>
            </a:endParaRPr>
          </a:p>
        </p:txBody>
      </p:sp>
      <p:sp>
        <p:nvSpPr>
          <p:cNvPr id="1889603340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5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lang="en-US" sz="1800" b="1" i="0" u="none" strike="noStrike" cap="all" spc="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Tunga"/>
              </a:defRPr>
            </a:lvl1pPr>
          </a:lstStyle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631977867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lang="en-US" sz="1600" b="0" i="0" u="none" strike="noStrike" cap="none" spc="0">
                <a:ln>
                  <a:noFill/>
                </a:ln>
                <a:solidFill>
                  <a:schemeClr val="bg1"/>
                </a:solidFill>
                <a:latin typeface="+mn-lt"/>
                <a:ea typeface="+mn-ea"/>
                <a:cs typeface="Tahom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sk-SK"/>
              <a:t>Upravte štýl predlohy podnadpisov</a:t>
            </a:r>
            <a:endParaRPr lang="en-US"/>
          </a:p>
        </p:txBody>
      </p:sp>
      <p:sp>
        <p:nvSpPr>
          <p:cNvPr id="1086957828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408156742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33404091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va obsah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42751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1" y="2020824"/>
            <a:ext cx="4023360" cy="4005072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286782589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4663440" y="2020824"/>
            <a:ext cx="4023360" cy="4005072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672728542" name="Date Placeholder 8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750959792" name="Slide Number Placeholder 11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001043931" name="Footer Placeholder 12"/>
          <p:cNvSpPr>
            <a:spLocks noGrp="1"/>
          </p:cNvSpPr>
          <p:nvPr>
            <p:ph type="ftr" sz="quarter" idx="17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433226802" name="Title 1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Porovnan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5542946" name="Content Placeholder 30"/>
          <p:cNvSpPr>
            <a:spLocks noGrp="1"/>
          </p:cNvSpPr>
          <p:nvPr>
            <p:ph sz="quarter" idx="13"/>
          </p:nvPr>
        </p:nvSpPr>
        <p:spPr bwMode="auto">
          <a:xfrm>
            <a:off x="457201" y="2819400"/>
            <a:ext cx="4023360" cy="3209544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948654563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4663440" y="2816352"/>
            <a:ext cx="4023360" cy="3209544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16461129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2020824"/>
            <a:ext cx="4023360" cy="704088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1" cap="none" spc="200">
                <a:solidFill>
                  <a:schemeClr val="tx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1387308310" name="Text Placeholder 3"/>
          <p:cNvSpPr>
            <a:spLocks noGrp="1"/>
          </p:cNvSpPr>
          <p:nvPr>
            <p:ph type="body" sz="half" idx="15"/>
          </p:nvPr>
        </p:nvSpPr>
        <p:spPr bwMode="auto">
          <a:xfrm>
            <a:off x="4663440" y="2020824"/>
            <a:ext cx="4023360" cy="704088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1" i="0" cap="none" spc="200">
                <a:solidFill>
                  <a:schemeClr val="tx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2040327250" name="Date Placeholder 10"/>
          <p:cNvSpPr>
            <a:spLocks noGrp="1"/>
          </p:cNvSpPr>
          <p:nvPr>
            <p:ph type="dt" sz="half" idx="16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76254287" name="Slide Number Placeholder 11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167203057" name="Footer Placeholder 12"/>
          <p:cNvSpPr>
            <a:spLocks noGrp="1"/>
          </p:cNvSpPr>
          <p:nvPr>
            <p:ph type="ftr" sz="quarter" idx="18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113638871" name="Title 1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Len nadpi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692211" name="Title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17368910" name="Date Placeholder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766012585" name="Slide Number Placeholder 1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153774540" name="Footer Placeholder 16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Prázdn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768365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925827085" name="Slide Number Placeholder 7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965065106" name="Footer Placeholder 8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Obsah s popis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6807891" name="Content Placeholder 30"/>
          <p:cNvSpPr>
            <a:spLocks noGrp="1"/>
          </p:cNvSpPr>
          <p:nvPr>
            <p:ph sz="quarter" idx="14"/>
          </p:nvPr>
        </p:nvSpPr>
        <p:spPr bwMode="auto">
          <a:xfrm>
            <a:off x="1485900" y="1914525"/>
            <a:ext cx="6172200" cy="3510915"/>
          </a:xfrm>
        </p:spPr>
        <p:txBody>
          <a:bodyPr/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181153978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/>
              <a:buNone/>
              <a:defRPr lang="en-US" sz="1400" b="0" i="0" cap="none" spc="0">
                <a:solidFill>
                  <a:schemeClr val="tx1"/>
                </a:solidFill>
                <a:latin typeface="+mn-lt"/>
                <a:ea typeface="+mn-ea"/>
                <a:cs typeface="Tahom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100002586" name="Title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623784970" name="Date Placeholder 15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1581628516" name="Slide Number Placeholder 18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828926118" name="Footer Placeholder 22"/>
          <p:cNvSpPr>
            <a:spLocks noGrp="1"/>
          </p:cNvSpPr>
          <p:nvPr>
            <p:ph type="ftr" sz="quarter" idx="17"/>
          </p:nvPr>
        </p:nvSpPr>
        <p:spPr bwMode="auto"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Obrázok s popis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3138126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852209" y="2026918"/>
            <a:ext cx="5439582" cy="3263750"/>
          </a:xfrm>
          <a:prstGeom prst="rect">
            <a:avLst/>
          </a:prstGeo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>
              <a:spcBef>
                <a:spcPts val="400"/>
              </a:spcBef>
              <a:buNone/>
              <a:defRPr lang="en-US" sz="1800" b="0" cap="none" spc="0">
                <a:solidFill>
                  <a:schemeClr val="bg1"/>
                </a:solidFill>
                <a:latin typeface="+mj-lt"/>
                <a:ea typeface="+mj-ea"/>
                <a:cs typeface="Tung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046548483" name="Text Placeholder 24"/>
          <p:cNvSpPr>
            <a:spLocks noGrp="1"/>
          </p:cNvSpPr>
          <p:nvPr>
            <p:ph type="body" sz="quarter" idx="13"/>
          </p:nvPr>
        </p:nvSpPr>
        <p:spPr bwMode="auto"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cap="none" spc="30">
                <a:solidFill>
                  <a:schemeClr val="tx2"/>
                </a:solidFill>
                <a:latin typeface="+mn-lt"/>
                <a:ea typeface="+mn-ea"/>
                <a:cs typeface="Tahoma"/>
              </a:defRPr>
            </a:lvl1pPr>
            <a:lvl2pPr marL="171450" indent="1587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7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sk-SK"/>
              <a:t>Upravte štýl predlohy textu.</a:t>
            </a:r>
            <a:endParaRPr/>
          </a:p>
        </p:txBody>
      </p:sp>
      <p:sp>
        <p:nvSpPr>
          <p:cNvPr id="2030602849" name="Title 11"/>
          <p:cNvSpPr>
            <a:spLocks noGrp="1"/>
          </p:cNvSpPr>
          <p:nvPr>
            <p:ph type="title"/>
          </p:nvPr>
        </p:nvSpPr>
        <p:spPr bwMode="auto">
          <a:xfrm>
            <a:off x="2514600" y="975360"/>
            <a:ext cx="4114800" cy="701040"/>
          </a:xfrm>
        </p:spPr>
        <p:txBody>
          <a:bodyPr/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  <p:sp>
        <p:nvSpPr>
          <p:cNvPr id="1140929405" name="Date Placeholder 12"/>
          <p:cNvSpPr>
            <a:spLocks noGrp="1"/>
          </p:cNvSpPr>
          <p:nvPr>
            <p:ph type="dt" sz="half" idx="14"/>
          </p:nvPr>
        </p:nvSpPr>
        <p:spPr bwMode="auto">
          <a:xfrm>
            <a:off x="2981325" y="273180"/>
            <a:ext cx="3181350" cy="292100"/>
          </a:xfrm>
        </p:spPr>
        <p:txBody>
          <a:bodyPr/>
          <a:lstStyle/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696940294" name="Slide Number Placeholder 13"/>
          <p:cNvSpPr>
            <a:spLocks noGrp="1"/>
          </p:cNvSpPr>
          <p:nvPr>
            <p:ph type="sldNum" sz="quarter" idx="15"/>
          </p:nvPr>
        </p:nvSpPr>
        <p:spPr bwMode="auto">
          <a:xfrm>
            <a:off x="4038600" y="6172200"/>
            <a:ext cx="1066800" cy="304800"/>
          </a:xfrm>
        </p:spPr>
        <p:txBody>
          <a:bodyPr/>
          <a:lstStyle/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sp>
        <p:nvSpPr>
          <p:cNvPr id="1627609814" name="Footer Placeholder 14"/>
          <p:cNvSpPr>
            <a:spLocks noGrp="1"/>
          </p:cNvSpPr>
          <p:nvPr>
            <p:ph type="ftr" sz="quarter" idx="16"/>
          </p:nvPr>
        </p:nvSpPr>
        <p:spPr bwMode="auto">
          <a:xfrm>
            <a:off x="1447800" y="6486525"/>
            <a:ext cx="6248400" cy="292100"/>
          </a:xfrm>
        </p:spPr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2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389974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925604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sk-SK"/>
              <a:t>Upravte štýl predlohy textu.</a:t>
            </a:r>
            <a:endParaRPr/>
          </a:p>
          <a:p>
            <a:pPr lvl="1">
              <a:defRPr/>
            </a:pPr>
            <a:r>
              <a:rPr lang="sk-SK"/>
              <a:t>Druhá úroveň</a:t>
            </a:r>
            <a:endParaRPr/>
          </a:p>
          <a:p>
            <a:pPr lvl="2">
              <a:defRPr/>
            </a:pPr>
            <a:r>
              <a:rPr lang="sk-SK"/>
              <a:t>Tretia úroveň</a:t>
            </a:r>
            <a:endParaRPr/>
          </a:p>
          <a:p>
            <a:pPr lvl="3">
              <a:defRPr/>
            </a:pPr>
            <a:r>
              <a:rPr lang="sk-SK"/>
              <a:t>Štvrtá úroveň</a:t>
            </a:r>
            <a:endParaRPr/>
          </a:p>
          <a:p>
            <a:pPr lvl="4">
              <a:defRPr/>
            </a:pPr>
            <a:r>
              <a:rPr lang="sk-SK"/>
              <a:t>Piata úroveň</a:t>
            </a:r>
            <a:endParaRPr lang="en-US"/>
          </a:p>
        </p:txBody>
      </p:sp>
      <p:sp>
        <p:nvSpPr>
          <p:cNvPr id="50254519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A106183-1881-47E6-8059-2B2A7A113E10}" type="datetimeFigureOut">
              <a:rPr lang="sk-SK"/>
              <a:t>3. 3. 2026</a:t>
            </a:fld>
            <a:endParaRPr lang="sk-SK"/>
          </a:p>
        </p:txBody>
      </p:sp>
      <p:sp>
        <p:nvSpPr>
          <p:cNvPr id="21527966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06597395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0271B0F-0585-4E8A-9DFB-C4BDA197292D}" type="slidenum">
              <a:rPr lang="sk-SK"/>
              <a:t>‹#›</a:t>
            </a:fld>
            <a:endParaRPr lang="sk-SK"/>
          </a:p>
        </p:txBody>
      </p:sp>
      <p:cxnSp>
        <p:nvCxnSpPr>
          <p:cNvPr id="463307797" name="Straight Connector 9"/>
          <p:cNvCxnSpPr/>
          <p:nvPr/>
        </p:nvCxnSpPr>
        <p:spPr bwMode="auto">
          <a:xfrm>
            <a:off x="0" y="1331436"/>
            <a:ext cx="9144000" cy="1587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5285894" name="Title Placeholder 1"/>
          <p:cNvSpPr>
            <a:spLocks noGrp="1"/>
          </p:cNvSpPr>
          <p:nvPr>
            <p:ph type="title"/>
          </p:nvPr>
        </p:nvSpPr>
        <p:spPr bwMode="auto"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>
              <a:defRPr/>
            </a:pPr>
            <a:r>
              <a:rPr lang="sk-SK"/>
              <a:t>Upravte štýly predlohy textu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>
        <a:spcBef>
          <a:spcPts val="400"/>
        </a:spcBef>
        <a:buNone/>
        <a:defRPr sz="1800" b="1" cap="all" spc="0">
          <a:solidFill>
            <a:schemeClr val="bg1">
              <a:lumMod val="75000"/>
              <a:lumOff val="25000"/>
            </a:schemeClr>
          </a:solidFill>
          <a:latin typeface="+mj-lt"/>
          <a:ea typeface="+mj-ea"/>
          <a:cs typeface="Tunga"/>
        </a:defRPr>
      </a:lvl1pPr>
    </p:titleStyle>
    <p:bodyStyle>
      <a:lvl1pPr marL="0" indent="0" algn="ctr" defTabSz="914400" rtl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cap="none" spc="30">
          <a:solidFill>
            <a:schemeClr val="tx1"/>
          </a:solidFill>
          <a:latin typeface="+mn-lt"/>
          <a:ea typeface="+mn-ea"/>
          <a:cs typeface="Tahoma"/>
        </a:defRPr>
      </a:lvl1pPr>
      <a:lvl2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>
          <a:solidFill>
            <a:schemeClr val="tx2"/>
          </a:solidFill>
          <a:latin typeface="+mn-lt"/>
          <a:ea typeface="+mn-ea"/>
          <a:cs typeface="Tahoma"/>
        </a:defRPr>
      </a:lvl2pPr>
      <a:lvl3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>
          <a:solidFill>
            <a:schemeClr val="tx1"/>
          </a:solidFill>
          <a:latin typeface="+mn-lt"/>
          <a:ea typeface="+mn-ea"/>
          <a:cs typeface="Tahoma"/>
        </a:defRPr>
      </a:lvl3pPr>
      <a:lvl4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>
          <a:solidFill>
            <a:schemeClr val="tx2"/>
          </a:solidFill>
          <a:latin typeface="+mn-lt"/>
          <a:ea typeface="+mn-ea"/>
          <a:cs typeface="Tahoma"/>
        </a:defRPr>
      </a:lvl4pPr>
      <a:lvl5pPr marL="0" indent="0" algn="ctr" defTabSz="914400" rtl="0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>
          <a:solidFill>
            <a:schemeClr val="tx1"/>
          </a:solidFill>
          <a:latin typeface="+mn-lt"/>
          <a:ea typeface="+mn-ea"/>
          <a:cs typeface="Tahoma"/>
        </a:defRPr>
      </a:lvl5pPr>
      <a:lvl6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>
        <a:lnSpc>
          <a:spcPct val="100000"/>
        </a:lnSpc>
        <a:spcBef>
          <a:spcPts val="1200"/>
        </a:spcBef>
        <a:buFont typeface="Arial"/>
        <a:buNone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zmaturuj.zones.sk/materialy/maturitne-testy/2023/AJ-B2.pdf" TargetMode="External"/><Relationship Id="rId4" Type="http://schemas.openxmlformats.org/officeDocument/2006/relationships/hyperlink" Target="https://zmaturuj.zones.sk/materialy/maturitne-testy/2023/NJ-B2.pdf" TargetMode="Externa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zmaturuj.zones.sk/materialy/maturitne-testy/2023/MAT.pdf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zmaturuj.zones.sk/materialy/maturitne-testy/2023/SJL.pdf" TargetMode="External"/><Relationship Id="rId4" Type="http://schemas.openxmlformats.org/officeDocument/2006/relationships/hyperlink" Target="https://www2.nucem.sk/sk/merania/narodne-merania/maturi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8753648" name="Podnadpis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sk-SK" b="1">
                <a:latin typeface="Monotype Corsiva"/>
              </a:rPr>
              <a:t>vypracovala:  Mgr. Michaela Valentová</a:t>
            </a:r>
            <a:endParaRPr/>
          </a:p>
        </p:txBody>
      </p:sp>
      <p:sp>
        <p:nvSpPr>
          <p:cNvPr id="2126069274" name="Nadpis 1"/>
          <p:cNvSpPr>
            <a:spLocks noGrp="1"/>
          </p:cNvSpPr>
          <p:nvPr>
            <p:ph type="title"/>
          </p:nvPr>
        </p:nvSpPr>
        <p:spPr bwMode="auto">
          <a:xfrm>
            <a:off x="2555776" y="2492896"/>
            <a:ext cx="4013200" cy="5994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4400">
                <a:latin typeface="Monotype Corsiva"/>
              </a:rPr>
              <a:t>MATURIta</a:t>
            </a:r>
            <a:r>
              <a:rPr lang="sk-SK" sz="4400">
                <a:latin typeface="Monotype Corsiva"/>
              </a:rPr>
              <a:t> 2025</a:t>
            </a:r>
            <a:endParaRPr lang="sk-SK" sz="10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5991409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4648536"/>
          </a:xfrm>
        </p:spPr>
        <p:txBody>
          <a:bodyPr/>
          <a:lstStyle/>
          <a:p>
            <a:pPr>
              <a:defRPr/>
            </a:pPr>
            <a:r>
              <a:rPr lang="sk-SK" sz="2800"/>
              <a:t>CUDZÍ JAZYK  B2  </a:t>
            </a:r>
            <a:endParaRPr/>
          </a:p>
          <a:p>
            <a:pPr>
              <a:defRPr/>
            </a:pPr>
            <a:r>
              <a:rPr lang="sk-SK" sz="2800"/>
              <a:t>Trvanie testov EČ MS: 120 minút </a:t>
            </a:r>
            <a:endParaRPr/>
          </a:p>
          <a:p>
            <a:pPr>
              <a:defRPr/>
            </a:pPr>
            <a:r>
              <a:rPr lang="sk-SK" sz="2800"/>
              <a:t>Formát úloh: 46 úloh s výberom odpovede, 34 úloh s krátkou odpoveďou </a:t>
            </a:r>
            <a:endParaRPr/>
          </a:p>
          <a:p>
            <a:pPr>
              <a:defRPr/>
            </a:pPr>
            <a:r>
              <a:rPr lang="sk-SK" sz="2800"/>
              <a:t>Trvanie PFIČ MS: 60 minút </a:t>
            </a:r>
            <a:endParaRPr/>
          </a:p>
          <a:p>
            <a:pPr>
              <a:defRPr/>
            </a:pPr>
            <a:r>
              <a:rPr lang="sk-SK" sz="2800"/>
              <a:t>Formát úloh: 1 zadanie s určenou žánrovou formou.  </a:t>
            </a:r>
            <a:endParaRPr/>
          </a:p>
        </p:txBody>
      </p:sp>
      <p:sp>
        <p:nvSpPr>
          <p:cNvPr id="628933945" name="Nadpis 2"/>
          <p:cNvSpPr>
            <a:spLocks noGrp="1"/>
          </p:cNvSpPr>
          <p:nvPr>
            <p:ph type="title"/>
          </p:nvPr>
        </p:nvSpPr>
        <p:spPr bwMode="auto">
          <a:xfrm>
            <a:off x="1331640" y="975360"/>
            <a:ext cx="6552728" cy="70104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2800">
                <a:latin typeface="Monotype Corsiva"/>
              </a:rPr>
              <a:t>PREHĽAD PRIPRAVOVANÝCH TESTOV  </a:t>
            </a:r>
            <a:endParaRPr/>
          </a:p>
        </p:txBody>
      </p:sp>
      <p:sp>
        <p:nvSpPr>
          <p:cNvPr id="1621296827" name="BlokTextu 3"/>
          <p:cNvSpPr txBox="1"/>
          <p:nvPr/>
        </p:nvSpPr>
        <p:spPr bwMode="auto">
          <a:xfrm>
            <a:off x="2987824" y="5301208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k-SK" u="sng">
                <a:hlinkClick r:id="rId3" tooltip=""/>
              </a:rPr>
              <a:t>Maturitný test z ANJ 2023</a:t>
            </a:r>
            <a:endParaRPr lang="sk-SK"/>
          </a:p>
        </p:txBody>
      </p:sp>
      <p:sp>
        <p:nvSpPr>
          <p:cNvPr id="1456395950" name="BlokTextu 4"/>
          <p:cNvSpPr txBox="1"/>
          <p:nvPr/>
        </p:nvSpPr>
        <p:spPr bwMode="auto">
          <a:xfrm>
            <a:off x="3131840" y="580061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u="sng">
                <a:hlinkClick r:id="rId4" tooltip=""/>
              </a:rPr>
              <a:t>Maturitný test z NEJ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831776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k-SK" sz="2800"/>
              <a:t>MATEMATIKA  </a:t>
            </a:r>
            <a:endParaRPr/>
          </a:p>
          <a:p>
            <a:pPr>
              <a:defRPr/>
            </a:pPr>
            <a:r>
              <a:rPr lang="sk-SK" sz="2800"/>
              <a:t>Žiaci si môžu tento predmet vybrať i v rámci dobrovoľnej MS </a:t>
            </a:r>
            <a:endParaRPr/>
          </a:p>
          <a:p>
            <a:pPr>
              <a:defRPr/>
            </a:pPr>
            <a:r>
              <a:rPr lang="sk-SK" sz="2800"/>
              <a:t>Trvanie testu EČ MS: 150 minút </a:t>
            </a:r>
            <a:endParaRPr/>
          </a:p>
          <a:p>
            <a:pPr>
              <a:defRPr/>
            </a:pPr>
            <a:r>
              <a:rPr lang="sk-SK" sz="2800"/>
              <a:t>Formát úloh: 20 úloh s krátkou odpoveďou, 10 úloh s výberom odpovede. </a:t>
            </a:r>
            <a:endParaRPr/>
          </a:p>
        </p:txBody>
      </p:sp>
      <p:sp>
        <p:nvSpPr>
          <p:cNvPr id="1570556146" name="Nadpis 2"/>
          <p:cNvSpPr>
            <a:spLocks noGrp="1"/>
          </p:cNvSpPr>
          <p:nvPr>
            <p:ph type="title"/>
          </p:nvPr>
        </p:nvSpPr>
        <p:spPr bwMode="auto">
          <a:xfrm>
            <a:off x="1475656" y="980728"/>
            <a:ext cx="6192688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800">
                <a:latin typeface="Monotype Corsiva"/>
              </a:rPr>
              <a:t>PREHĽAD PRIPRAVOVANÝCH TESTOV </a:t>
            </a:r>
            <a:endParaRPr/>
          </a:p>
        </p:txBody>
      </p:sp>
      <p:sp>
        <p:nvSpPr>
          <p:cNvPr id="1317294696" name="BlokTextu 3"/>
          <p:cNvSpPr txBox="1"/>
          <p:nvPr/>
        </p:nvSpPr>
        <p:spPr bwMode="auto">
          <a:xfrm>
            <a:off x="3203848" y="532749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u="sng">
                <a:hlinkClick r:id="rId3" tooltip=""/>
              </a:rPr>
              <a:t>Maturitný test z MAT 2023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5794480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020824"/>
            <a:ext cx="8229600" cy="2848336"/>
          </a:xfrm>
        </p:spPr>
        <p:txBody>
          <a:bodyPr/>
          <a:lstStyle/>
          <a:p>
            <a:pPr>
              <a:defRPr/>
            </a:pPr>
            <a:r>
              <a:rPr lang="sk-SK"/>
              <a:t>Hodnotenie žiaka na maturitnej skúške môže byť vyjadrené percentom úspešnosti alebo stupňom prospechu.</a:t>
            </a:r>
            <a:endParaRPr/>
          </a:p>
          <a:p>
            <a:pPr>
              <a:defRPr/>
            </a:pPr>
            <a:r>
              <a:rPr lang="sk-SK"/>
              <a:t>EČ MS a PF IČ MS sa hodnotí percentom úspešnosti – pomer počtu správnych odpovedí ku počtu všetkých odpovedí </a:t>
            </a:r>
            <a:endParaRPr/>
          </a:p>
          <a:p>
            <a:pPr>
              <a:defRPr/>
            </a:pPr>
            <a:r>
              <a:rPr lang="sk-SK"/>
              <a:t>     a </a:t>
            </a:r>
            <a:r>
              <a:rPr lang="sk-SK"/>
              <a:t>percentilom</a:t>
            </a:r>
            <a:r>
              <a:rPr lang="sk-SK"/>
              <a:t> – vyjadruje, koľko percent všetkých žiakov študent predbehol v danom predmete. </a:t>
            </a:r>
            <a:endParaRPr/>
          </a:p>
          <a:p>
            <a:pPr>
              <a:defRPr/>
            </a:pPr>
            <a:r>
              <a:rPr lang="sk-SK"/>
              <a:t>Výsledky EČ MS a PF IČ MS oznámi žiakom riaditeľ školy najneskôr 10 dní pred termínom ÚF IČ MS (pred odchodom na akademický týždeň).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endParaRPr lang="sk-SK"/>
          </a:p>
        </p:txBody>
      </p:sp>
      <p:sp>
        <p:nvSpPr>
          <p:cNvPr id="31667514" name="Nadpis 2"/>
          <p:cNvSpPr>
            <a:spLocks noGrp="1"/>
          </p:cNvSpPr>
          <p:nvPr>
            <p:ph type="title"/>
          </p:nvPr>
        </p:nvSpPr>
        <p:spPr bwMode="auto">
          <a:xfrm>
            <a:off x="1547664" y="975360"/>
            <a:ext cx="6408712" cy="70104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k-SK"/>
            </a:br>
            <a:r>
              <a:rPr lang="sk-SK" sz="3100">
                <a:latin typeface="Monotype Corsiva"/>
              </a:rPr>
              <a:t>Klasifikácia a hodnotenie  MS</a:t>
            </a:r>
            <a:br>
              <a:rPr lang="sk-SK" sz="3100">
                <a:latin typeface="Monotype Corsiva"/>
              </a:rPr>
            </a:br>
            <a:endParaRPr lang="sk-SK" sz="3100">
              <a:latin typeface="Monotype Corsiva"/>
            </a:endParaRPr>
          </a:p>
        </p:txBody>
      </p:sp>
      <p:sp>
        <p:nvSpPr>
          <p:cNvPr id="1833936028" name="BlokTextu 3"/>
          <p:cNvSpPr txBox="1"/>
          <p:nvPr/>
        </p:nvSpPr>
        <p:spPr bwMode="auto">
          <a:xfrm>
            <a:off x="922185" y="5061127"/>
            <a:ext cx="7024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>
                <a:highlight>
                  <a:srgbClr val="FF0000"/>
                </a:highlight>
              </a:rPr>
              <a:t>Ak si žiak vyberie dobrovoľný predmet a nezmaturuje, musí ísť na opravný termín v septembri.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5181566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sk-SK"/>
              <a:t>    Žiak bude musieť získať z vyučovacích a cudzích jazykov buď </a:t>
            </a:r>
            <a:r>
              <a:rPr lang="sk-SK" b="1" u="sng"/>
              <a:t>viac </a:t>
            </a:r>
            <a:endParaRPr/>
          </a:p>
          <a:p>
            <a:pPr>
              <a:defRPr/>
            </a:pPr>
            <a:r>
              <a:rPr lang="sk-SK" b="1" u="sng"/>
              <a:t>ako 25 % z PFIČ MS alebo viac ako 33 % z EČ MS</a:t>
            </a:r>
            <a:r>
              <a:rPr lang="sk-SK"/>
              <a:t>, ak z ústnej časti maturitnej skúšky bude odpovedať aspoň na známku </a:t>
            </a:r>
            <a:r>
              <a:rPr lang="sk-SK" b="1" u="sng"/>
              <a:t>dobrý.</a:t>
            </a:r>
            <a:r>
              <a:rPr lang="sk-SK" b="1"/>
              <a:t>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r>
              <a:rPr lang="sk-SK"/>
              <a:t>Ak bude hodnotený na ústnej časti MS z vyučovacích a cudzích jazykov známkou </a:t>
            </a:r>
            <a:r>
              <a:rPr lang="sk-SK" b="1" u="sng"/>
              <a:t>dostatočný, </a:t>
            </a:r>
            <a:r>
              <a:rPr lang="sk-SK"/>
              <a:t>bude musieť získať </a:t>
            </a:r>
            <a:r>
              <a:rPr lang="sk-SK" b="1" u="sng"/>
              <a:t>viac ako 25 % z PFIČ MS</a:t>
            </a:r>
            <a:r>
              <a:rPr lang="sk-SK" u="sng"/>
              <a:t> a </a:t>
            </a:r>
            <a:r>
              <a:rPr lang="sk-SK" b="1" u="sng"/>
              <a:t>súčasne viac ako 33 % z EČ MS.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r>
              <a:rPr lang="sk-SK"/>
              <a:t>Z matematiky bude musieť získať </a:t>
            </a:r>
            <a:r>
              <a:rPr lang="sk-SK" b="1" u="sng"/>
              <a:t>viac ako 25 % z EČ MS</a:t>
            </a:r>
            <a:r>
              <a:rPr lang="sk-SK"/>
              <a:t> ak odpovie z ústnej časti MS aspoň na známku </a:t>
            </a:r>
            <a:r>
              <a:rPr lang="sk-SK" b="1" u="sng"/>
              <a:t>dobrý, </a:t>
            </a:r>
            <a:r>
              <a:rPr lang="sk-SK"/>
              <a:t>alebo </a:t>
            </a:r>
            <a:r>
              <a:rPr lang="sk-SK" b="1" u="sng"/>
              <a:t>získať viac ako 33 % z EČ MS </a:t>
            </a:r>
            <a:r>
              <a:rPr lang="sk-SK"/>
              <a:t>ak odpovie z ústnej časti MS na známku </a:t>
            </a:r>
            <a:r>
              <a:rPr lang="sk-SK" b="1" u="sng"/>
              <a:t>dostatočný.</a:t>
            </a:r>
            <a:r>
              <a:rPr lang="sk-SK"/>
              <a:t> </a:t>
            </a:r>
            <a:endParaRPr/>
          </a:p>
          <a:p>
            <a:pPr>
              <a:defRPr/>
            </a:pPr>
            <a:endParaRPr lang="sk-SK"/>
          </a:p>
          <a:p>
            <a:pPr>
              <a:defRPr/>
            </a:pPr>
            <a:endParaRPr lang="sk-SK"/>
          </a:p>
        </p:txBody>
      </p:sp>
      <p:sp>
        <p:nvSpPr>
          <p:cNvPr id="699336713" name="Nadpis 2"/>
          <p:cNvSpPr>
            <a:spLocks noGrp="1"/>
          </p:cNvSpPr>
          <p:nvPr>
            <p:ph type="title"/>
          </p:nvPr>
        </p:nvSpPr>
        <p:spPr bwMode="auto">
          <a:xfrm>
            <a:off x="1547664" y="908720"/>
            <a:ext cx="6480720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Klasifikácia a hodnotenie  MS</a:t>
            </a: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572825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1844824"/>
            <a:ext cx="8229600" cy="47205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/>
              <a:t>Škola zakúpi prihlášku na jedného žiaka- spoločne ich vzorovo vyplníme;</a:t>
            </a:r>
            <a:endParaRPr/>
          </a:p>
          <a:p>
            <a:pPr>
              <a:defRPr/>
            </a:pPr>
            <a:r>
              <a:rPr lang="sk-SK"/>
              <a:t>Kupovať prihlášky len v predajniach ŠEVT-u, cena cca 0,17 € ;</a:t>
            </a:r>
            <a:endParaRPr/>
          </a:p>
          <a:p>
            <a:pPr>
              <a:defRPr/>
            </a:pPr>
            <a:r>
              <a:rPr lang="sk-SK"/>
              <a:t>Prihláška na VŠ do Českej republiky, nedá sa u nás zakúpiť, možnosť podania prihlášok cez internet;</a:t>
            </a:r>
            <a:endParaRPr/>
          </a:p>
          <a:p>
            <a:pPr>
              <a:defRPr/>
            </a:pPr>
            <a:r>
              <a:rPr lang="sk-SK"/>
              <a:t>Možnosť podania prihlášok viac, prijímacie pohovory : 20 – 100 €; </a:t>
            </a:r>
            <a:endParaRPr/>
          </a:p>
          <a:p>
            <a:pPr>
              <a:defRPr/>
            </a:pPr>
            <a:r>
              <a:rPr lang="sk-SK"/>
              <a:t>Termíny podania prihlášok na VŠ do konca novembra, (talentové skúšky), až do konca marca, záleží od vysokej školy;</a:t>
            </a:r>
            <a:endParaRPr/>
          </a:p>
          <a:p>
            <a:pPr>
              <a:defRPr/>
            </a:pPr>
            <a:r>
              <a:rPr lang="sk-SK"/>
              <a:t>Informácie o VŠ – internet: www.minedu.sk, nástenky v škole</a:t>
            </a:r>
            <a:endParaRPr/>
          </a:p>
          <a:p>
            <a:pPr>
              <a:defRPr/>
            </a:pPr>
            <a:r>
              <a:rPr lang="sk-SK"/>
              <a:t>Trhy vysokých škôl :</a:t>
            </a:r>
            <a:endParaRPr/>
          </a:p>
          <a:p>
            <a:pPr>
              <a:defRPr/>
            </a:pPr>
            <a:r>
              <a:rPr lang="sk-SK">
                <a:highlight>
                  <a:srgbClr val="FF0000"/>
                </a:highlight>
              </a:rPr>
              <a:t>Európsky veľtrh pomaturitného a celoživotného vzdelávania </a:t>
            </a:r>
            <a:r>
              <a:rPr lang="sk-SK">
                <a:highlight>
                  <a:srgbClr val="FF0000"/>
                </a:highlight>
              </a:rPr>
              <a:t>Gaudeamus</a:t>
            </a:r>
            <a:endParaRPr lang="sk-SK">
              <a:highlight>
                <a:srgbClr val="FF0000"/>
              </a:highlight>
            </a:endParaRPr>
          </a:p>
          <a:p>
            <a:pPr>
              <a:defRPr/>
            </a:pPr>
            <a:r>
              <a:rPr lang="sk-SK">
                <a:highlight>
                  <a:srgbClr val="FF0000"/>
                </a:highlight>
              </a:rPr>
              <a:t>8. – 10. októbra 2024 v Bratislave v budove Incheby</a:t>
            </a:r>
            <a:endParaRPr/>
          </a:p>
        </p:txBody>
      </p:sp>
      <p:sp>
        <p:nvSpPr>
          <p:cNvPr id="248481067" name="Nadpis 2"/>
          <p:cNvSpPr>
            <a:spLocks noGrp="1"/>
          </p:cNvSpPr>
          <p:nvPr>
            <p:ph type="title"/>
          </p:nvPr>
        </p:nvSpPr>
        <p:spPr bwMode="auto">
          <a:xfrm>
            <a:off x="1403648" y="980728"/>
            <a:ext cx="6336703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Prihlášky na VŠ</a:t>
            </a:r>
            <a:br>
              <a:rPr lang="sk-SK" sz="2800">
                <a:latin typeface="Monotype Corsiva"/>
              </a:rPr>
            </a:b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6380070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539552" y="1700808"/>
            <a:ext cx="8229600" cy="5157192"/>
          </a:xfrm>
        </p:spPr>
        <p:txBody>
          <a:bodyPr/>
          <a:lstStyle/>
          <a:p>
            <a:pPr>
              <a:defRPr/>
            </a:pPr>
            <a:r>
              <a:rPr lang="sk-SK"/>
              <a:t>Podať žiadosť o vydanie ekvivalencie vysvedčenia </a:t>
            </a:r>
            <a:endParaRPr/>
          </a:p>
          <a:p>
            <a:pPr>
              <a:defRPr/>
            </a:pPr>
            <a:r>
              <a:rPr lang="sk-SK"/>
              <a:t>vysvedčenia na ministerstvo školstva.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1592735186" name="Nadpis 2"/>
          <p:cNvSpPr>
            <a:spLocks noGrp="1"/>
          </p:cNvSpPr>
          <p:nvPr>
            <p:ph type="title"/>
          </p:nvPr>
        </p:nvSpPr>
        <p:spPr bwMode="auto">
          <a:xfrm>
            <a:off x="611560" y="975360"/>
            <a:ext cx="820891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000">
                <a:latin typeface="Monotype Corsiva"/>
              </a:rPr>
            </a:br>
            <a:r>
              <a:rPr lang="sk-SK" sz="2000">
                <a:latin typeface="Monotype Corsiva"/>
              </a:rPr>
              <a:t>Dôležité pre žiakov, ktorí boli na </a:t>
            </a:r>
            <a:r>
              <a:rPr lang="sk-SK" sz="2000">
                <a:latin typeface="Monotype Corsiva"/>
              </a:rPr>
              <a:t>štÚdijnom</a:t>
            </a:r>
            <a:r>
              <a:rPr lang="sk-SK" sz="2000">
                <a:latin typeface="Monotype Corsiva"/>
              </a:rPr>
              <a:t> pobyte </a:t>
            </a:r>
            <a:br>
              <a:rPr lang="sk-SK" sz="2000">
                <a:latin typeface="Monotype Corsiva"/>
              </a:rPr>
            </a:br>
            <a:r>
              <a:rPr lang="sk-SK" sz="2000">
                <a:latin typeface="Monotype Corsiva"/>
              </a:rPr>
              <a:t>v zahraničí.</a:t>
            </a:r>
            <a:br>
              <a:rPr lang="sk-SK" sz="2000">
                <a:latin typeface="Monotype Corsiva"/>
              </a:rPr>
            </a:br>
            <a:endParaRPr lang="sk-SK" sz="2000">
              <a:latin typeface="Monotype Corsiva"/>
            </a:endParaRPr>
          </a:p>
        </p:txBody>
      </p:sp>
      <p:pic>
        <p:nvPicPr>
          <p:cNvPr id="753076756" name="Obrázok 3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2946577" y="2564904"/>
            <a:ext cx="3415549" cy="48948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4463458" name="Zástupný symbol obsahu 2"/>
          <p:cNvSpPr>
            <a:spLocks noGrp="1"/>
          </p:cNvSpPr>
          <p:nvPr>
            <p:ph sz="quarter" idx="13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sz="24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S účinnosťou od 1.1.2026 platí novelizovaný zákon č. 245/2008 Z. z. (školský zákon) </a:t>
            </a:r>
            <a:r>
              <a:rPr lang="sk-SK" sz="2800">
                <a:latin typeface="Garamond"/>
              </a:rPr>
              <a:t>,   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sz="2400" b="0" i="0" u="non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1. októbra 2024 platí novelizovaná vyhláška č. 224/2022 Z. z. o strednej škole</a:t>
            </a:r>
            <a:endParaRPr lang="sk-SK" sz="2800">
              <a:latin typeface="Garamond"/>
            </a:endParaRPr>
          </a:p>
          <a:p>
            <a:pPr marL="342900" indent="-342900" algn="l">
              <a:buFont typeface="Arial"/>
              <a:buChar char="•"/>
              <a:defRPr/>
            </a:pPr>
            <a:r>
              <a:rPr lang="sk-SK" sz="2800">
                <a:latin typeface="Garamond"/>
              </a:rPr>
              <a:t>Vyhláška č.269/2009 </a:t>
            </a:r>
            <a:r>
              <a:rPr lang="sk-SK" sz="2800">
                <a:latin typeface="Garamond"/>
              </a:rPr>
              <a:t>Z.z</a:t>
            </a:r>
            <a:r>
              <a:rPr lang="sk-SK" sz="2800">
                <a:latin typeface="Garamond"/>
              </a:rPr>
              <a:t>.- mení sa vyhláška MŠ SR č. 319/2008,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800">
                <a:latin typeface="Garamond"/>
              </a:rPr>
              <a:t>Vyhláška č.208/2011 </a:t>
            </a:r>
            <a:r>
              <a:rPr lang="sk-SK" sz="2800">
                <a:latin typeface="Garamond"/>
              </a:rPr>
              <a:t>Z.z</a:t>
            </a:r>
            <a:r>
              <a:rPr lang="sk-SK" sz="2800">
                <a:latin typeface="Garamond"/>
              </a:rPr>
              <a:t>.- dopĺňa vyhlášku MŠ SR č.319/2008Z.z.,</a:t>
            </a:r>
            <a:endParaRPr/>
          </a:p>
          <a:p>
            <a:pPr algn="l">
              <a:defRPr/>
            </a:pPr>
            <a:endParaRPr lang="sk-SK" sz="2800">
              <a:latin typeface="Monotype Corsiva"/>
            </a:endParaRPr>
          </a:p>
        </p:txBody>
      </p:sp>
      <p:sp>
        <p:nvSpPr>
          <p:cNvPr id="913323811" name="Nadpis 1"/>
          <p:cNvSpPr>
            <a:spLocks noGrp="1"/>
          </p:cNvSpPr>
          <p:nvPr>
            <p:ph type="title"/>
          </p:nvPr>
        </p:nvSpPr>
        <p:spPr bwMode="auto">
          <a:xfrm>
            <a:off x="539552" y="975360"/>
            <a:ext cx="7416824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Dôležité  informácie  O MATURITE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2884080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1844824"/>
            <a:ext cx="8229600" cy="4896544"/>
          </a:xfrm>
        </p:spPr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sk-SK"/>
              <a:t>Úrovne B1, B2 sú iba v cudzích jazykov, externú časť a písomnú formu internej časti maturitnej skúšky z predmetu cudzí jazyk 1 žiak  gymnázia vykonáva na vyššej úrovni B2, ústnu formu internej časti maturitnej skúšky z druhého, resp. ďalšieho cudzieho jazyka môže žiak vykonať na úrovni B1, B2.</a:t>
            </a:r>
            <a:endParaRPr/>
          </a:p>
          <a:p>
            <a:pPr algn="l">
              <a:defRPr/>
            </a:pPr>
            <a:endParaRPr lang="sk-SK"/>
          </a:p>
          <a:p>
            <a:pPr marL="342900" indent="-342900" algn="l">
              <a:buFont typeface="Arial"/>
              <a:buChar char="•"/>
              <a:defRPr/>
            </a:pPr>
            <a:r>
              <a:rPr lang="sk-SK"/>
              <a:t>žiaci gymnázií s vyučovacím jazykom slovenským si môžu ďalší cudzí jazyk voliť ako ďalší voliteľný predmet (štvrtý) alebo ako dobrovoľný predmet,</a:t>
            </a:r>
            <a:endParaRPr/>
          </a:p>
          <a:p>
            <a:pPr algn="l">
              <a:defRPr/>
            </a:pPr>
            <a:endParaRPr lang="sk-SK"/>
          </a:p>
          <a:p>
            <a:pPr marL="342900" indent="-342900" algn="l">
              <a:buFont typeface="Arial"/>
              <a:buChar char="•"/>
              <a:defRPr/>
            </a:pPr>
            <a:r>
              <a:rPr lang="sk-SK"/>
              <a:t>žiak môže konať maturitnú skúšku iba z vyučovacích predmetov (okrem výchovných vyučovacích predmetov), ktoré sú uvedené v učebnom pláne školy a v ktorých sa vzdelával, pričom jeden voliteľný predmet musí mať týždennú hodinovú dotáciu v rámci celého štúdia minimálne 6 hodín.</a:t>
            </a:r>
            <a:endParaRPr/>
          </a:p>
          <a:p>
            <a:pPr algn="l">
              <a:defRPr/>
            </a:pPr>
            <a:endParaRPr lang="sk-SK"/>
          </a:p>
        </p:txBody>
      </p:sp>
      <p:sp>
        <p:nvSpPr>
          <p:cNvPr id="1889166002" name="Nadpis 2"/>
          <p:cNvSpPr>
            <a:spLocks noGrp="1"/>
          </p:cNvSpPr>
          <p:nvPr>
            <p:ph type="title"/>
          </p:nvPr>
        </p:nvSpPr>
        <p:spPr bwMode="auto">
          <a:xfrm>
            <a:off x="611560" y="332656"/>
            <a:ext cx="8064896" cy="144016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400">
                <a:latin typeface="Monotype Corsiva"/>
              </a:rPr>
            </a:br>
            <a:r>
              <a:rPr lang="sk-SK" sz="2400">
                <a:latin typeface="Monotype Corsiva"/>
              </a:rPr>
              <a:t>Zákon č. 245/2008 Z. z. a vyhláška č</a:t>
            </a:r>
            <a:r>
              <a:rPr lang="sk-SK" sz="2400"/>
              <a:t>. </a:t>
            </a:r>
            <a:r>
              <a:rPr lang="sk-SK" sz="2400">
                <a:latin typeface="Monotype Corsiva"/>
              </a:rPr>
              <a:t>318/2008 Z. z., vyhláška č. 269/2009 priniesli  zmeny  v organizácii maturitných skúšok :</a:t>
            </a:r>
            <a:br>
              <a:rPr lang="sk-SK" sz="2400">
                <a:latin typeface="Monotype Corsiva"/>
              </a:rPr>
            </a:br>
            <a:endParaRPr lang="sk-SK" sz="24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7318796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2132856"/>
            <a:ext cx="8229600" cy="46085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800"/>
              <a:t>Slovenský jazyk a literatúra,          Anglický jazyk,</a:t>
            </a:r>
            <a:endParaRPr/>
          </a:p>
          <a:p>
            <a:pPr>
              <a:defRPr/>
            </a:pPr>
            <a:r>
              <a:rPr lang="sk-SK" sz="2800"/>
              <a:t>Nemecký jazyk,                         Španielsky Jazyk,</a:t>
            </a:r>
            <a:endParaRPr/>
          </a:p>
          <a:p>
            <a:pPr>
              <a:defRPr/>
            </a:pPr>
            <a:r>
              <a:rPr lang="sk-SK" sz="2800"/>
              <a:t>Francúzsky jazyk,                             Ruský jazyk,</a:t>
            </a:r>
            <a:endParaRPr/>
          </a:p>
          <a:p>
            <a:pPr>
              <a:defRPr/>
            </a:pPr>
            <a:r>
              <a:rPr lang="sk-SK" sz="2800"/>
              <a:t>Fyzika,                                                  Chémia,</a:t>
            </a:r>
            <a:endParaRPr/>
          </a:p>
          <a:p>
            <a:pPr>
              <a:defRPr/>
            </a:pPr>
            <a:r>
              <a:rPr lang="sk-SK" sz="2800"/>
              <a:t>Biológia,                                                Dejepis,</a:t>
            </a:r>
            <a:endParaRPr/>
          </a:p>
          <a:p>
            <a:pPr>
              <a:defRPr/>
            </a:pPr>
            <a:r>
              <a:rPr lang="sk-SK" sz="2800"/>
              <a:t>Geografia,                                Občianska náuka,</a:t>
            </a:r>
            <a:endParaRPr/>
          </a:p>
          <a:p>
            <a:pPr>
              <a:defRPr/>
            </a:pPr>
            <a:r>
              <a:rPr lang="sk-SK" sz="2800"/>
              <a:t>Matematika,                                     Informatika,</a:t>
            </a:r>
            <a:endParaRPr/>
          </a:p>
          <a:p>
            <a:pPr>
              <a:defRPr/>
            </a:pPr>
            <a:r>
              <a:rPr lang="sk-SK" sz="2800"/>
              <a:t>Umenie a kultúra,                             Ekonomika,</a:t>
            </a:r>
            <a:endParaRPr/>
          </a:p>
          <a:p>
            <a:pPr>
              <a:defRPr/>
            </a:pPr>
            <a:r>
              <a:rPr lang="sk-SK" sz="2800"/>
              <a:t>                                                       Dejiny umenia.</a:t>
            </a:r>
            <a:endParaRPr/>
          </a:p>
        </p:txBody>
      </p:sp>
      <p:sp>
        <p:nvSpPr>
          <p:cNvPr id="1402321983" name="Nadpis 2"/>
          <p:cNvSpPr>
            <a:spLocks noGrp="1"/>
          </p:cNvSpPr>
          <p:nvPr>
            <p:ph type="title"/>
          </p:nvPr>
        </p:nvSpPr>
        <p:spPr bwMode="auto">
          <a:xfrm>
            <a:off x="539552" y="980728"/>
            <a:ext cx="784887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400">
                <a:latin typeface="Monotype Corsiva"/>
              </a:rPr>
            </a:br>
            <a:r>
              <a:rPr lang="sk-SK" sz="2400">
                <a:latin typeface="Monotype Corsiva"/>
              </a:rPr>
              <a:t>Maturitné predmety v školskom roku 2023/2024</a:t>
            </a:r>
            <a:br>
              <a:rPr lang="sk-SK" sz="2400">
                <a:latin typeface="Monotype Corsiva"/>
              </a:rPr>
            </a:br>
            <a:endParaRPr lang="sk-SK" sz="24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2931099" name="Nadpis 2"/>
          <p:cNvSpPr>
            <a:spLocks noGrp="1"/>
          </p:cNvSpPr>
          <p:nvPr>
            <p:ph type="title"/>
          </p:nvPr>
        </p:nvSpPr>
        <p:spPr bwMode="auto">
          <a:xfrm>
            <a:off x="1619672" y="975360"/>
            <a:ext cx="6048672" cy="701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Prihláška  na  Maturitnú skúšku</a:t>
            </a:r>
            <a:endParaRPr/>
          </a:p>
        </p:txBody>
      </p:sp>
      <p:pic>
        <p:nvPicPr>
          <p:cNvPr id="242711085" name="Picture 2" descr="C:\Users\admin\Desktop\Prihlaska MS.jpg"/>
          <p:cNvPicPr>
            <a:picLocks noChangeAspect="1" noChangeArrowheads="1" noGrp="1"/>
          </p:cNvPicPr>
          <p:nvPr>
            <p:ph sz="quarter" idx="13"/>
          </p:nvPr>
        </p:nvPicPr>
        <p:blipFill rotWithShape="1">
          <a:blip r:embed="rId3"/>
          <a:stretch/>
        </p:blipFill>
        <p:spPr bwMode="auto">
          <a:xfrm>
            <a:off x="2699792" y="2018000"/>
            <a:ext cx="6270535" cy="4336631"/>
          </a:xfrm>
          <a:prstGeom prst="rect">
            <a:avLst/>
          </a:prstGeom>
          <a:noFill/>
        </p:spPr>
      </p:pic>
      <p:sp>
        <p:nvSpPr>
          <p:cNvPr id="1636856618" name="BlokTextu 3"/>
          <p:cNvSpPr txBox="1"/>
          <p:nvPr/>
        </p:nvSpPr>
        <p:spPr bwMode="auto">
          <a:xfrm>
            <a:off x="467544" y="2132856"/>
            <a:ext cx="20162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 b="1">
                <a:highlight>
                  <a:srgbClr val="FF0000"/>
                </a:highlight>
              </a:rPr>
              <a:t>V tomto školskom roku sa žiaci prihlasujú cez ASC agendu.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1385746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67544" y="1844824"/>
            <a:ext cx="8568952" cy="5013176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sk-SK" sz="2400"/>
              <a:t>1. predmet - Slovenský jazyk a literatúra,</a:t>
            </a:r>
            <a:endParaRPr/>
          </a:p>
          <a:p>
            <a:pPr algn="l">
              <a:defRPr/>
            </a:pPr>
            <a:r>
              <a:rPr lang="sk-SK" sz="2400"/>
              <a:t>2. predmet - povinný cudzí jazyk podľa výberu, úroveň B2,</a:t>
            </a:r>
            <a:endParaRPr/>
          </a:p>
          <a:p>
            <a:pPr algn="l">
              <a:defRPr/>
            </a:pPr>
            <a:r>
              <a:rPr lang="sk-SK" sz="2400"/>
              <a:t>3. predmet – voliteľný predmet podľa výberu, okrem CJ </a:t>
            </a:r>
            <a:endParaRPr/>
          </a:p>
          <a:p>
            <a:pPr algn="l">
              <a:defRPr/>
            </a:pPr>
            <a:r>
              <a:rPr lang="sk-SK" sz="2400"/>
              <a:t>   a dotácia  predmetu musí byť počas štúdia aspoň 6 hodín,</a:t>
            </a:r>
            <a:endParaRPr/>
          </a:p>
          <a:p>
            <a:pPr algn="l">
              <a:defRPr/>
            </a:pPr>
            <a:r>
              <a:rPr lang="sk-SK" sz="2400"/>
              <a:t>4. predmet – voliteľný predmet podľa výberu, ak si žiak </a:t>
            </a:r>
            <a:endParaRPr/>
          </a:p>
          <a:p>
            <a:pPr algn="l">
              <a:defRPr/>
            </a:pPr>
            <a:r>
              <a:rPr lang="sk-SK" sz="2400"/>
              <a:t>   vyberá druhý cudzí jazyk ako jeden z voliteľných predmetov,</a:t>
            </a:r>
            <a:endParaRPr/>
          </a:p>
          <a:p>
            <a:pPr algn="l">
              <a:defRPr/>
            </a:pPr>
            <a:r>
              <a:rPr lang="sk-SK" sz="2400"/>
              <a:t>   musí byť na tomto mieste, úroveň si žiak vyberá B2 aleboB1,</a:t>
            </a:r>
            <a:endParaRPr/>
          </a:p>
          <a:p>
            <a:pPr algn="l">
              <a:defRPr/>
            </a:pPr>
            <a:r>
              <a:rPr lang="sk-SK" sz="2400"/>
              <a:t> </a:t>
            </a:r>
            <a:endParaRPr/>
          </a:p>
          <a:p>
            <a:pPr algn="l">
              <a:defRPr/>
            </a:pPr>
            <a:r>
              <a:rPr lang="sk-SK" sz="2400"/>
              <a:t>5. dobrovoľný predmet                   </a:t>
            </a:r>
            <a:endParaRPr/>
          </a:p>
          <a:p>
            <a:pPr algn="l">
              <a:defRPr/>
            </a:pPr>
            <a:r>
              <a:rPr lang="sk-SK" sz="2400"/>
              <a:t>6. dobrovoľný predmet </a:t>
            </a:r>
            <a:endParaRPr/>
          </a:p>
          <a:p>
            <a:pPr>
              <a:defRPr/>
            </a:pPr>
            <a:endParaRPr lang="sk-SK" sz="2800"/>
          </a:p>
        </p:txBody>
      </p:sp>
      <p:sp>
        <p:nvSpPr>
          <p:cNvPr id="112632225" name="Nadpis 2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k-SK" sz="2400">
                <a:latin typeface="Monotype Corsiva"/>
              </a:rPr>
              <a:t>Vypĺňanie  prihlášky </a:t>
            </a:r>
            <a:endParaRPr/>
          </a:p>
        </p:txBody>
      </p:sp>
      <p:sp>
        <p:nvSpPr>
          <p:cNvPr id="62247481" name="BlokTextu 3"/>
          <p:cNvSpPr txBox="1"/>
          <p:nvPr/>
        </p:nvSpPr>
        <p:spPr bwMode="auto">
          <a:xfrm>
            <a:off x="4211960" y="5301208"/>
            <a:ext cx="4176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sz="2400">
                <a:highlight>
                  <a:srgbClr val="FF0000"/>
                </a:highlight>
              </a:rPr>
              <a:t>Dobrovoľný predmet si vyberajú do 31. marca 2026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3388543" name="Zástupný symbol obsahu 1"/>
          <p:cNvSpPr>
            <a:spLocks noGrp="1"/>
          </p:cNvSpPr>
          <p:nvPr>
            <p:ph sz="quarter" idx="13"/>
          </p:nvPr>
        </p:nvSpPr>
        <p:spPr bwMode="auto"/>
        <p:txBody>
          <a:bodyPr>
            <a:normAutofit lnSpcReduction="10000"/>
          </a:bodyPr>
          <a:lstStyle/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ústredná maturitná komisia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školská maturitná komisia</a:t>
            </a:r>
            <a:endParaRPr/>
          </a:p>
          <a:p>
            <a:pPr marL="342900" indent="-342900" algn="l">
              <a:buFont typeface="Arial"/>
              <a:buChar char="•"/>
              <a:defRPr/>
            </a:pPr>
            <a:r>
              <a:rPr lang="sk-SK" sz="2400"/>
              <a:t>predmetová maturitná komisia</a:t>
            </a:r>
            <a:endParaRPr/>
          </a:p>
          <a:p>
            <a:pPr>
              <a:defRPr/>
            </a:pPr>
            <a:endParaRPr lang="sk-SK" sz="2400"/>
          </a:p>
          <a:p>
            <a:pPr>
              <a:defRPr/>
            </a:pPr>
            <a:r>
              <a:rPr lang="sk-SK" sz="2400"/>
              <a:t>Školskú maturitnú komisiu (ŠMK) tvorí predseda (z inej školy), riaditeľ školy a predsedovia predmetových maturitných komisií. </a:t>
            </a:r>
            <a:endParaRPr/>
          </a:p>
          <a:p>
            <a:pPr>
              <a:defRPr/>
            </a:pPr>
            <a:r>
              <a:rPr lang="sk-SK" sz="2400"/>
              <a:t> Predmetovú maturitnú komisiu (PMK) tvorí predseda (z inej školy) a dvaja skúšajúci, všetci s aprobáciou v danom predmete a praxou minimálne štyri roky. </a:t>
            </a:r>
            <a:endParaRPr/>
          </a:p>
          <a:p>
            <a:pPr>
              <a:defRPr/>
            </a:pPr>
            <a:r>
              <a:rPr lang="sk-SK" sz="2400"/>
              <a:t>PMK môže za jeden deň vyskúšať maximálne 24 žiakov. 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668623932" name="Nadpis 2"/>
          <p:cNvSpPr>
            <a:spLocks noGrp="1"/>
          </p:cNvSpPr>
          <p:nvPr>
            <p:ph type="title"/>
          </p:nvPr>
        </p:nvSpPr>
        <p:spPr bwMode="auto">
          <a:xfrm>
            <a:off x="899592" y="975360"/>
            <a:ext cx="7848872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pl-PL" sz="2800">
                <a:latin typeface="Monotype Corsiva"/>
              </a:rPr>
            </a:br>
            <a:r>
              <a:rPr lang="pl-PL" sz="2800">
                <a:latin typeface="Monotype Corsiva"/>
              </a:rPr>
              <a:t>ZABEZPEČENIE A OrganizáciA a priebeh MS </a:t>
            </a:r>
            <a:br>
              <a:rPr lang="pl-PL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524557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1484784"/>
            <a:ext cx="8229600" cy="5256584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sk-SK" sz="6200"/>
              <a:t>Písomná maturitná skúška z predmetov slovenský jazyk, cudzie jazyky, pozostáva z externej časti a internej časti, pričom interná časť má písomnú aj ústnu formu, matematika má iba externú časť.</a:t>
            </a:r>
            <a:endParaRPr/>
          </a:p>
          <a:p>
            <a:pPr>
              <a:defRPr/>
            </a:pPr>
            <a:r>
              <a:rPr lang="sk-SK" sz="6200"/>
              <a:t>Externá časť (EČ MS) je test zadávaný Národnou inštitúciou vzdelávania a mládeže certifikovaných meraní vzdelávania (NIVAM) a vykonáva sa v rovnakom čase na celom území Slovenskej republiky.  www.nivam.sk</a:t>
            </a:r>
            <a:endParaRPr/>
          </a:p>
          <a:p>
            <a:pPr>
              <a:defRPr/>
            </a:pPr>
            <a:r>
              <a:rPr lang="sk-SK" sz="7200"/>
              <a:t>Písomná forma internej časti (PF IČ MS) je vypracovanie jednej z centrálne zadaných tém, ktorá sa vyhodnocuje priamo na škole. EČ MS a PFIČ MS - píšu sa zo Slovenského jazyka a literatúry a z cudzích jazykov, EČ MS z matematiky - píšu sa v marci 2025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10.3. – slovenský jazyk a literatúra,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11.3. – cudzí jazyk,</a:t>
            </a:r>
            <a:endParaRPr/>
          </a:p>
          <a:p>
            <a:pPr>
              <a:defRPr/>
            </a:pPr>
            <a:r>
              <a:rPr lang="sk-SK" sz="11200">
                <a:highlight>
                  <a:srgbClr val="FF0000"/>
                </a:highlight>
              </a:rPr>
              <a:t>12.3. – matematika</a:t>
            </a:r>
            <a:endParaRPr/>
          </a:p>
          <a:p>
            <a:pPr>
              <a:defRPr/>
            </a:pPr>
            <a:r>
              <a:rPr lang="sk-SK" sz="8600">
                <a:highlight>
                  <a:srgbClr val="FF0000"/>
                </a:highlight>
              </a:rPr>
              <a:t>    </a:t>
            </a:r>
            <a:r>
              <a:rPr lang="sk-SK" sz="6200">
                <a:highlight>
                  <a:srgbClr val="FF0000"/>
                </a:highlight>
              </a:rPr>
              <a:t>náhradný termín externá časť: 18.4. – 13.4. 2026,</a:t>
            </a:r>
            <a:endParaRPr/>
          </a:p>
          <a:p>
            <a:pPr>
              <a:defRPr/>
            </a:pPr>
            <a:endParaRPr lang="sk-SK" sz="4200"/>
          </a:p>
          <a:p>
            <a:pPr>
              <a:defRPr/>
            </a:pPr>
            <a:r>
              <a:rPr lang="sk-SK" sz="8000"/>
              <a:t>Ústna forma internej časti (ÚF IČ MS) je ústna odpoveď pred trojčlennou maturitnou komisiou.</a:t>
            </a:r>
            <a:endParaRPr/>
          </a:p>
          <a:p>
            <a:pPr>
              <a:defRPr/>
            </a:pPr>
            <a:r>
              <a:rPr lang="sk-SK" sz="8000"/>
              <a:t>Na našom gymnáziu bude prebiehať</a:t>
            </a:r>
            <a:endParaRPr/>
          </a:p>
          <a:p>
            <a:pPr>
              <a:defRPr/>
            </a:pPr>
            <a:r>
              <a:rPr lang="sk-SK" sz="8000"/>
              <a:t>v termíne:  </a:t>
            </a:r>
            <a:r>
              <a:rPr lang="sk-SK" sz="8000">
                <a:highlight>
                  <a:srgbClr val="FF0000"/>
                </a:highlight>
              </a:rPr>
              <a:t>od 18. </a:t>
            </a:r>
            <a:r>
              <a:rPr lang="sk-SK" sz="8000">
                <a:highlight>
                  <a:srgbClr val="FF0000"/>
                </a:highlight>
              </a:rPr>
              <a:t>mája </a:t>
            </a:r>
            <a:r>
              <a:rPr lang="sk-SK" sz="8000">
                <a:highlight>
                  <a:srgbClr val="FF0000"/>
                </a:highlight>
              </a:rPr>
              <a:t>do </a:t>
            </a:r>
            <a:r>
              <a:rPr lang="sk-SK" sz="8000">
                <a:highlight>
                  <a:srgbClr val="FF0000"/>
                </a:highlight>
              </a:rPr>
              <a:t>22.mája </a:t>
            </a:r>
            <a:r>
              <a:rPr lang="sk-SK" sz="8000">
                <a:highlight>
                  <a:srgbClr val="FF0000"/>
                </a:highlight>
              </a:rPr>
              <a:t>2026. </a:t>
            </a:r>
            <a:endParaRPr/>
          </a:p>
          <a:p>
            <a:pPr>
              <a:defRPr/>
            </a:pPr>
            <a:endParaRPr lang="sk-SK"/>
          </a:p>
        </p:txBody>
      </p:sp>
      <p:sp>
        <p:nvSpPr>
          <p:cNvPr id="170513128" name="Nadpis 2"/>
          <p:cNvSpPr>
            <a:spLocks noGrp="1"/>
          </p:cNvSpPr>
          <p:nvPr>
            <p:ph type="title"/>
          </p:nvPr>
        </p:nvSpPr>
        <p:spPr bwMode="auto">
          <a:xfrm>
            <a:off x="1475656" y="692696"/>
            <a:ext cx="6264696" cy="701040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sk-SK" sz="2800">
                <a:latin typeface="Monotype Corsiva"/>
              </a:rPr>
            </a:br>
            <a:r>
              <a:rPr lang="sk-SK" sz="2800">
                <a:latin typeface="Monotype Corsiva"/>
              </a:rPr>
              <a:t>Zloženie maturitnej skúšky</a:t>
            </a:r>
            <a:br>
              <a:rPr lang="sk-SK" sz="2800">
                <a:latin typeface="Monotype Corsiva"/>
              </a:rPr>
            </a:br>
            <a:endParaRPr lang="sk-SK" sz="2800">
              <a:latin typeface="Monotype Corsiv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7541082" name="Zástupný symbol obsahu 1"/>
          <p:cNvSpPr>
            <a:spLocks noGrp="1"/>
          </p:cNvSpPr>
          <p:nvPr>
            <p:ph sz="quarter" idx="13"/>
          </p:nvPr>
        </p:nvSpPr>
        <p:spPr bwMode="auto">
          <a:xfrm>
            <a:off x="457200" y="2420888"/>
            <a:ext cx="8229600" cy="40751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sz="2800"/>
              <a:t>SLOVENSKÝ JAZYK A LITERATÚRA  </a:t>
            </a:r>
            <a:endParaRPr/>
          </a:p>
          <a:p>
            <a:pPr>
              <a:defRPr/>
            </a:pPr>
            <a:r>
              <a:rPr lang="sk-SK" sz="2800"/>
              <a:t>Trvanie testov EČ MS: 100 minút </a:t>
            </a:r>
            <a:endParaRPr/>
          </a:p>
          <a:p>
            <a:pPr>
              <a:defRPr/>
            </a:pPr>
            <a:r>
              <a:rPr lang="sk-SK" sz="2800"/>
              <a:t>Formát úloh: 40 úloh s výberom odpovede, 24 úloh s krátkou odpoveďou </a:t>
            </a:r>
            <a:endParaRPr/>
          </a:p>
          <a:p>
            <a:pPr>
              <a:defRPr/>
            </a:pPr>
            <a:r>
              <a:rPr lang="sk-SK" sz="2800"/>
              <a:t>Trvanie PFIČ MS: 150 minút </a:t>
            </a:r>
            <a:endParaRPr/>
          </a:p>
          <a:p>
            <a:pPr>
              <a:defRPr/>
            </a:pPr>
            <a:r>
              <a:rPr lang="sk-SK" sz="2800"/>
              <a:t>Formát úloh: súbor štyroch tém s určenou žánrovou formou, z ktorých si žiak vyberie a vypracuje iba jednu.</a:t>
            </a:r>
            <a:endParaRPr/>
          </a:p>
          <a:p>
            <a:pPr>
              <a:defRPr/>
            </a:pPr>
            <a:r>
              <a:rPr lang="sk-SK" u="sng">
                <a:hlinkClick r:id="rId3" tooltip=""/>
              </a:rPr>
              <a:t>Maturitný test SJL 2023</a:t>
            </a:r>
            <a:endParaRPr lang="sk-SK"/>
          </a:p>
        </p:txBody>
      </p:sp>
      <p:sp>
        <p:nvSpPr>
          <p:cNvPr id="419155118" name="Nadpis 2"/>
          <p:cNvSpPr>
            <a:spLocks noGrp="1"/>
          </p:cNvSpPr>
          <p:nvPr>
            <p:ph type="title"/>
          </p:nvPr>
        </p:nvSpPr>
        <p:spPr bwMode="auto">
          <a:xfrm>
            <a:off x="1347056" y="908720"/>
            <a:ext cx="6449888" cy="70104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k-SK" sz="3100">
                <a:latin typeface="Monotype Corsiva"/>
              </a:rPr>
            </a:br>
            <a:r>
              <a:rPr lang="sk-SK" sz="3100">
                <a:latin typeface="Monotype Corsiva"/>
              </a:rPr>
              <a:t>PREHĽAD PRIPRAVOVANÝCH TESTOV  </a:t>
            </a:r>
            <a:br>
              <a:rPr lang="sk-SK" sz="3100">
                <a:latin typeface="Monotype Corsiva"/>
              </a:rPr>
            </a:br>
            <a:r>
              <a:rPr lang="sk-SK"/>
              <a:t>  </a:t>
            </a:r>
            <a:br>
              <a:rPr lang="sk-SK"/>
            </a:br>
            <a:endParaRPr lang="sk-SK"/>
          </a:p>
        </p:txBody>
      </p:sp>
      <p:sp>
        <p:nvSpPr>
          <p:cNvPr id="972861512" name="BlokTextu 3"/>
          <p:cNvSpPr txBox="1"/>
          <p:nvPr/>
        </p:nvSpPr>
        <p:spPr bwMode="auto">
          <a:xfrm>
            <a:off x="1763687" y="1988840"/>
            <a:ext cx="5145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k-SK" u="sng">
                <a:hlinkClick r:id="rId4" tooltip=""/>
              </a:rPr>
              <a:t>Podrobné špecifikácie testov EČ MS a zadaní PFIČ MS</a:t>
            </a:r>
            <a:endParaRPr lang="sk-SK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ckTie">
  <a:themeElements>
    <a:clrScheme name="Vlastná 1">
      <a:dk1>
        <a:srgbClr val="4F6128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Arial"/>
        <a:cs typeface="Arial"/>
      </a:majorFont>
      <a:minorFont>
        <a:latin typeface="Garamond"/>
        <a:ea typeface="Arial"/>
        <a:cs typeface="Arial"/>
      </a:minorFont>
    </a:fontScheme>
    <a:fmtScheme name="BlackTie">
      <a:fillStyleLst>
        <a:solidFill>
          <a:schemeClr val="phClr"/>
        </a:solidFill>
        <a:gradFill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>
          <a:blip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0</TotalTime>
  <Words>0</Words>
  <Application>ONLYOFFICE/9.1.0.167</Application>
  <PresentationFormat>On-screen Show (4:3)</PresentationFormat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MATURITA 2018</dc:title>
  <dc:creator>admin</dc:creator>
  <cp:lastModifiedBy/>
  <cp:revision>46</cp:revision>
  <dcterms:created xsi:type="dcterms:W3CDTF">2017-09-24T10:41:43Z</dcterms:created>
  <dcterms:modified xsi:type="dcterms:W3CDTF">2026-03-06T10:53:07Z</dcterms:modified>
</cp:coreProperties>
</file>