
<file path=[Content_Types].xml><?xml version="1.0" encoding="utf-8"?>
<Types xmlns="http://schemas.openxmlformats.org/package/2006/content-types">
  <Default Extension="jpg" ContentType="image/jpe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notesSlides/notesSlide15.xml" ContentType="application/vnd.openxmlformats-officedocument.presentationml.notesSlide+xml"/>
  <Override PartName="/ppt/slides/slide15.xml" ContentType="application/vnd.openxmlformats-officedocument.presentationml.slide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7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sk-SK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4" d="100"/>
          <a:sy n="64" d="100"/>
        </p:scale>
        <p:origin x="1421" y="27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 /><Relationship Id="rId24" Type="http://schemas.openxmlformats.org/officeDocument/2006/relationships/tableStyles" Target="tableStyles.xml" /><Relationship Id="rId25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1698892" name="Zástupný symbol hlavičky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600352318" name="Zástupný symbol dátumu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B0446B5-31AD-4766-8992-530C1F7C4AF6}" type="datetimeFigureOut">
              <a:rPr lang="sk-SK"/>
              <a:t>3. 3. 2026</a:t>
            </a:fld>
            <a:endParaRPr lang="sk-SK"/>
          </a:p>
        </p:txBody>
      </p:sp>
      <p:sp>
        <p:nvSpPr>
          <p:cNvPr id="498485280" name="Zástupný symbol obrazu snímky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sk-SK"/>
          </a:p>
        </p:txBody>
      </p:sp>
      <p:sp>
        <p:nvSpPr>
          <p:cNvPr id="2108897142" name="Zástupný symbol poznámok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/>
          </a:p>
        </p:txBody>
      </p:sp>
      <p:sp>
        <p:nvSpPr>
          <p:cNvPr id="1289231540" name="Zástupný symbol päty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05558410" name="Zástupný symbol čísla snímky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715546-A749-49E5-9C92-5EC7E3B1374C}" type="slidenum">
              <a:rPr lang="sk-SK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123950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7618431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681817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8B6036-1D1F-7756-6DDF-E9FCB09B94A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043255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477811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9994448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3E6A89-03E7-8AA4-7019-782FFF6C6B3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82097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975428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1271614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DD0FDE9-5B80-49A9-BCCD-5D8CE02ED5D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620731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4555780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7898739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BA36625-0DE4-01F4-BF79-276EEAD8036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411888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158319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9427916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26DBF4-D1A7-2CD3-00AC-0B56EB4275C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403517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8940160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1530951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24A6638-A496-7CE4-55AC-A702F18C206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34C3CCE-0E05-A044-CADE-F3903D2007C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A895A08-DCC5-4547-1BE7-7DEC5981F1C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CC9FE74-0271-F7C6-C635-A1DAC4B32CD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28404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355307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231986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59723C8-51BD-8278-107E-754B4EB3D60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32805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9139256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383985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14C7E5-2305-AB17-46F4-B06A17C688E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569031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327652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9723232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CC29796-FE1E-9248-BB4D-2B0F5A43F46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478072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4653422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2212817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FCC5951-E9B5-DD32-47BC-914EABB0069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21079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999753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133252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E94CA53-E65D-B92D-23E4-468838574CE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2201617" name="Zástupný symbol obrazu snímky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69588892" name="Zástupný symbol poznámok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475038915" name="Zástupný symbol čísla snímky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715546-A749-49E5-9C92-5EC7E3B1374C}" type="slidenum">
              <a:rPr lang="sk-SK"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280293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9690646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816617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1656AE2-FF1B-628F-11EC-045912ABC7F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947320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6893176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884513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6E580CD-315C-52A7-742B-F4C5EC0B4BD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265592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1776116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7490585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1C71C9-C261-A077-D4A3-90BF04C52AE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Úvodná snímk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8485671" name="Rectangle 9"/>
          <p:cNvSpPr/>
          <p:nvPr/>
        </p:nvSpPr>
        <p:spPr bwMode="auto">
          <a:xfrm>
            <a:off x="0" y="0"/>
            <a:ext cx="9144000" cy="29336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83970922" name="Straight Connector 17"/>
          <p:cNvCxnSpPr/>
          <p:nvPr/>
        </p:nvCxnSpPr>
        <p:spPr bwMode="auto">
          <a:xfrm>
            <a:off x="0" y="2925286"/>
            <a:ext cx="9144000" cy="15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6904088" name="Rectangle 12"/>
          <p:cNvSpPr/>
          <p:nvPr/>
        </p:nvSpPr>
        <p:spPr bwMode="auto">
          <a:xfrm>
            <a:off x="2514600" y="2362199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>
              <a:spcBef>
                <a:spcPts val="400"/>
              </a:spcBef>
              <a:buNone/>
              <a:defRPr/>
            </a:pPr>
            <a:endParaRPr lang="en-US" sz="1800" b="1" cap="all" spc="0">
              <a:solidFill>
                <a:schemeClr val="bg1"/>
              </a:solidFill>
              <a:latin typeface="+mj-lt"/>
              <a:ea typeface="+mj-ea"/>
              <a:cs typeface="Tunga"/>
            </a:endParaRPr>
          </a:p>
        </p:txBody>
      </p:sp>
      <p:sp>
        <p:nvSpPr>
          <p:cNvPr id="705984884" name="Subtitle 2"/>
          <p:cNvSpPr>
            <a:spLocks noGrp="1"/>
          </p:cNvSpPr>
          <p:nvPr>
            <p:ph type="subTitle" idx="1"/>
          </p:nvPr>
        </p:nvSpPr>
        <p:spPr bwMode="auto"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sk-SK"/>
              <a:t>Upravte štýl predlohy podnadpisov</a:t>
            </a:r>
            <a:endParaRPr lang="en-US"/>
          </a:p>
        </p:txBody>
      </p:sp>
      <p:sp>
        <p:nvSpPr>
          <p:cNvPr id="1335892564" name="Title 11"/>
          <p:cNvSpPr>
            <a:spLocks noGrp="1"/>
          </p:cNvSpPr>
          <p:nvPr>
            <p:ph type="title"/>
          </p:nvPr>
        </p:nvSpPr>
        <p:spPr bwMode="auto">
          <a:xfrm>
            <a:off x="2565400" y="2397760"/>
            <a:ext cx="4013200" cy="599440"/>
          </a:xfrm>
          <a:prstGeom prst="rect">
            <a:avLst/>
          </a:prstGeom>
          <a:noFill/>
          <a:ln>
            <a:noFill/>
          </a:ln>
        </p:spPr>
        <p:txBody>
          <a:bodyPr bIns="0" anchor="b"/>
          <a:lstStyle>
            <a:lvl1pPr>
              <a:defRPr/>
            </a:lvl1pPr>
          </a:lstStyle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813066368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704513026" name="Slide Number Placeholder 16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622527712" name="Footer Placeholder 18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Nadpis a zvislý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389669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533039139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44827876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77821249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93782468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Zvislý nadpis a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888200652" name="Straight Connector 8"/>
          <p:cNvCxnSpPr/>
          <p:nvPr/>
        </p:nvCxnSpPr>
        <p:spPr bwMode="auto">
          <a:xfrm rot="5400000">
            <a:off x="4267200" y="3429000"/>
            <a:ext cx="6858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591128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709791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914400"/>
            <a:ext cx="6629400" cy="5029200"/>
          </a:xfrm>
        </p:spPr>
        <p:txBody>
          <a:bodyPr vert="eaVert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82997316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6842916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00266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209264063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239000" y="914400"/>
            <a:ext cx="926980" cy="5029200"/>
          </a:xfrm>
        </p:spPr>
        <p:txBody>
          <a:bodyPr vert="eaVert"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Nadpis a obsa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5032957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075176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832636577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67561471" name="Date Placeholder 10"/>
          <p:cNvSpPr>
            <a:spLocks noGrp="1"/>
          </p:cNvSpPr>
          <p:nvPr>
            <p:ph type="dt" sz="half" idx="14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400046497" name="Slide Number Placeholder 11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466367436" name="Footer Placeholder 12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2474126" name="Rectangle 7"/>
          <p:cNvSpPr/>
          <p:nvPr/>
        </p:nvSpPr>
        <p:spPr bwMode="auto"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66577269" name="Straight Connector 10"/>
          <p:cNvCxnSpPr/>
          <p:nvPr/>
        </p:nvCxnSpPr>
        <p:spPr bwMode="auto">
          <a:xfrm>
            <a:off x="0" y="3921760"/>
            <a:ext cx="9144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7685528" name="Rectangle 11"/>
          <p:cNvSpPr/>
          <p:nvPr/>
        </p:nvSpPr>
        <p:spPr bwMode="auto"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>
              <a:spcBef>
                <a:spcPts val="400"/>
              </a:spcBef>
              <a:buNone/>
              <a:defRPr/>
            </a:pPr>
            <a:endParaRPr lang="en-US" sz="1800" b="1" cap="all" spc="0">
              <a:solidFill>
                <a:schemeClr val="bg1"/>
              </a:solidFill>
              <a:latin typeface="+mj-lt"/>
              <a:ea typeface="+mj-ea"/>
              <a:cs typeface="Tunga"/>
            </a:endParaRPr>
          </a:p>
        </p:txBody>
      </p:sp>
      <p:sp>
        <p:nvSpPr>
          <p:cNvPr id="569254125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5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lang="en-US" sz="1800" b="1" i="0" u="none" strike="noStrike" cap="all" spc="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Tunga"/>
              </a:defRPr>
            </a:lvl1pPr>
          </a:lstStyle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353173819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lang="en-US" sz="1600" b="0" i="0" u="none" strike="noStrike" cap="none" spc="0">
                <a:ln>
                  <a:noFill/>
                </a:ln>
                <a:solidFill>
                  <a:schemeClr val="bg1"/>
                </a:solidFill>
                <a:latin typeface="+mn-lt"/>
                <a:ea typeface="+mn-ea"/>
                <a:cs typeface="Tahom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sk-SK"/>
              <a:t>Upravte štýl predlohy podnadpisov</a:t>
            </a:r>
            <a:endParaRPr lang="en-US"/>
          </a:p>
        </p:txBody>
      </p:sp>
      <p:sp>
        <p:nvSpPr>
          <p:cNvPr id="978390376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76861655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37045797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va obsah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1851845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1" y="2020824"/>
            <a:ext cx="4023360" cy="4005072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875551537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4663440" y="2020824"/>
            <a:ext cx="4023360" cy="4005072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729929477" name="Date Placeholder 8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664205773" name="Slide Number Placeholder 11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2994534" name="Footer Placeholder 12"/>
          <p:cNvSpPr>
            <a:spLocks noGrp="1"/>
          </p:cNvSpPr>
          <p:nvPr>
            <p:ph type="ftr" sz="quarter" idx="17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004945278" name="Title 1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Porovnan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5634776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1" y="2819400"/>
            <a:ext cx="4023360" cy="3209544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302906010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4663440" y="2816352"/>
            <a:ext cx="4023360" cy="3209544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62108683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2020824"/>
            <a:ext cx="4023360" cy="704088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1" cap="none" spc="200">
                <a:solidFill>
                  <a:schemeClr val="tx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1068272733" name="Text Placeholder 3"/>
          <p:cNvSpPr>
            <a:spLocks noGrp="1"/>
          </p:cNvSpPr>
          <p:nvPr>
            <p:ph type="body" sz="half" idx="15"/>
          </p:nvPr>
        </p:nvSpPr>
        <p:spPr bwMode="auto">
          <a:xfrm>
            <a:off x="4663440" y="2020824"/>
            <a:ext cx="4023360" cy="704088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1" i="0" cap="none" spc="200">
                <a:solidFill>
                  <a:schemeClr val="tx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276876924" name="Date Placeholder 10"/>
          <p:cNvSpPr>
            <a:spLocks noGrp="1"/>
          </p:cNvSpPr>
          <p:nvPr>
            <p:ph type="dt" sz="half" idx="16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119197908" name="Slide Number Placeholder 11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166392120" name="Footer Placeholder 12"/>
          <p:cNvSpPr>
            <a:spLocks noGrp="1"/>
          </p:cNvSpPr>
          <p:nvPr>
            <p:ph type="ftr" sz="quarter" idx="18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949156496" name="Title 1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Len nadpi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7624986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2025331505" name="Date Placeholder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13073320" name="Slide Number Placeholder 1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829312311" name="Footer Placeholder 16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Prázdn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0852025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63979613" name="Slide Number Placeholder 7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293646278" name="Footer Placeholder 8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Obsah s popis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6170930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1485900" y="1914525"/>
            <a:ext cx="6172200" cy="3510915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2084931863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/>
              <a:buNone/>
              <a:defRPr lang="en-US" sz="1400" b="0" i="0" cap="none" spc="0">
                <a:solidFill>
                  <a:schemeClr val="tx1"/>
                </a:solidFill>
                <a:latin typeface="+mn-lt"/>
                <a:ea typeface="+mn-ea"/>
                <a:cs typeface="Tahom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1994819847" name="Title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35068035" name="Date Placeholder 15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784822943" name="Slide Number Placeholder 18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214769529" name="Footer Placeholder 22"/>
          <p:cNvSpPr>
            <a:spLocks noGrp="1"/>
          </p:cNvSpPr>
          <p:nvPr>
            <p:ph type="ftr" sz="quarter" idx="17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Obrázok s popis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7533004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852209" y="2026918"/>
            <a:ext cx="5439582" cy="3263750"/>
          </a:xfrm>
          <a:prstGeom prst="rect">
            <a:avLst/>
          </a:prstGeo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0" cap="none" spc="0">
                <a:solidFill>
                  <a:schemeClr val="bg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1151055136" name="Text Placeholder 24"/>
          <p:cNvSpPr>
            <a:spLocks noGrp="1"/>
          </p:cNvSpPr>
          <p:nvPr>
            <p:ph type="body" sz="quarter" idx="13"/>
          </p:nvPr>
        </p:nvSpPr>
        <p:spPr bwMode="auto"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cap="none" spc="30">
                <a:solidFill>
                  <a:schemeClr val="tx2"/>
                </a:solidFill>
                <a:latin typeface="+mn-lt"/>
                <a:ea typeface="+mn-ea"/>
                <a:cs typeface="Tahoma"/>
              </a:defRPr>
            </a:lvl1pPr>
            <a:lvl2pPr marL="171450" indent="1587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7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269413329" name="Title 11"/>
          <p:cNvSpPr>
            <a:spLocks noGrp="1"/>
          </p:cNvSpPr>
          <p:nvPr>
            <p:ph type="title"/>
          </p:nvPr>
        </p:nvSpPr>
        <p:spPr bwMode="auto">
          <a:xfrm>
            <a:off x="2514600" y="975360"/>
            <a:ext cx="4114800" cy="701040"/>
          </a:xfrm>
        </p:spPr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54450069" name="Date Placeholder 12"/>
          <p:cNvSpPr>
            <a:spLocks noGrp="1"/>
          </p:cNvSpPr>
          <p:nvPr>
            <p:ph type="dt" sz="half" idx="14"/>
          </p:nvPr>
        </p:nvSpPr>
        <p:spPr bwMode="auto">
          <a:xfrm>
            <a:off x="2981325" y="273180"/>
            <a:ext cx="3181350" cy="292100"/>
          </a:xfrm>
        </p:spPr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316601204" name="Slide Number Placeholder 13"/>
          <p:cNvSpPr>
            <a:spLocks noGrp="1"/>
          </p:cNvSpPr>
          <p:nvPr>
            <p:ph type="sldNum" sz="quarter" idx="15"/>
          </p:nvPr>
        </p:nvSpPr>
        <p:spPr bwMode="auto">
          <a:xfrm>
            <a:off x="4038600" y="6172200"/>
            <a:ext cx="1066800" cy="304800"/>
          </a:xfrm>
        </p:spPr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888919364" name="Footer Placeholder 14"/>
          <p:cNvSpPr>
            <a:spLocks noGrp="1"/>
          </p:cNvSpPr>
          <p:nvPr>
            <p:ph type="ftr" sz="quarter" idx="16"/>
          </p:nvPr>
        </p:nvSpPr>
        <p:spPr bwMode="auto">
          <a:xfrm>
            <a:off x="1447800" y="6486525"/>
            <a:ext cx="6248400" cy="292100"/>
          </a:xfrm>
        </p:spPr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2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6517131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052005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337642503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572315662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60628898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cxnSp>
        <p:nvCxnSpPr>
          <p:cNvPr id="1154105219" name="Straight Connector 9"/>
          <p:cNvCxnSpPr/>
          <p:nvPr/>
        </p:nvCxnSpPr>
        <p:spPr bwMode="auto">
          <a:xfrm>
            <a:off x="0" y="1331436"/>
            <a:ext cx="9144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307321" name="Title Placeholder 1"/>
          <p:cNvSpPr>
            <a:spLocks noGrp="1"/>
          </p:cNvSpPr>
          <p:nvPr>
            <p:ph type="title"/>
          </p:nvPr>
        </p:nvSpPr>
        <p:spPr bwMode="auto"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>
        <a:spcBef>
          <a:spcPts val="400"/>
        </a:spcBef>
        <a:buNone/>
        <a:defRPr sz="1800" b="1" cap="all" spc="0">
          <a:solidFill>
            <a:schemeClr val="bg1">
              <a:lumMod val="75000"/>
              <a:lumOff val="25000"/>
            </a:schemeClr>
          </a:solidFill>
          <a:latin typeface="+mj-lt"/>
          <a:ea typeface="+mj-ea"/>
          <a:cs typeface="Tunga"/>
        </a:defRPr>
      </a:lvl1pPr>
    </p:titleStyle>
    <p:bodyStyle>
      <a:lvl1pPr marL="0" indent="0" algn="ctr" defTabSz="914400" rtl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cap="none" spc="30">
          <a:solidFill>
            <a:schemeClr val="tx1"/>
          </a:solidFill>
          <a:latin typeface="+mn-lt"/>
          <a:ea typeface="+mn-ea"/>
          <a:cs typeface="Tahoma"/>
        </a:defRPr>
      </a:lvl1pPr>
      <a:lvl2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>
          <a:solidFill>
            <a:schemeClr val="tx2"/>
          </a:solidFill>
          <a:latin typeface="+mn-lt"/>
          <a:ea typeface="+mn-ea"/>
          <a:cs typeface="Tahoma"/>
        </a:defRPr>
      </a:lvl2pPr>
      <a:lvl3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>
          <a:solidFill>
            <a:schemeClr val="tx1"/>
          </a:solidFill>
          <a:latin typeface="+mn-lt"/>
          <a:ea typeface="+mn-ea"/>
          <a:cs typeface="Tahoma"/>
        </a:defRPr>
      </a:lvl3pPr>
      <a:lvl4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>
          <a:solidFill>
            <a:schemeClr val="tx2"/>
          </a:solidFill>
          <a:latin typeface="+mn-lt"/>
          <a:ea typeface="+mn-ea"/>
          <a:cs typeface="Tahoma"/>
        </a:defRPr>
      </a:lvl4pPr>
      <a:lvl5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>
          <a:solidFill>
            <a:schemeClr val="tx1"/>
          </a:solidFill>
          <a:latin typeface="+mn-lt"/>
          <a:ea typeface="+mn-ea"/>
          <a:cs typeface="Tahoma"/>
        </a:defRPr>
      </a:lvl5pPr>
      <a:lvl6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zmaturuj.zones.sk/materialy/maturitne-testy/2023/AJ-B2.pdf" TargetMode="External"/><Relationship Id="rId4" Type="http://schemas.openxmlformats.org/officeDocument/2006/relationships/hyperlink" Target="https://zmaturuj.zones.sk/materialy/maturitne-testy/2023/NJ-B2.pdf" TargetMode="Externa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zmaturuj.zones.sk/materialy/maturitne-testy/2023/MAT.pdf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portalvs.sk/sk/" TargetMode="External"/><Relationship Id="rId4" Type="http://schemas.openxmlformats.org/officeDocument/2006/relationships/hyperlink" Target="https://www.vysokeskoly.sk/" TargetMode="External"/><Relationship Id="rId5" Type="http://schemas.openxmlformats.org/officeDocument/2006/relationships/hyperlink" Target="https://www.cvtisr.sk/aktuality-pre-siroku-verejnost/ako-si-vybrat-vysoku-skolu-a-ziskat-rocne-stipendium-4-000-eur.html?page_id=66236" TargetMode="Externa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test-osobnosti.riasec.sk/" TargetMode="External"/><Relationship Id="rId4" Type="http://schemas.openxmlformats.org/officeDocument/2006/relationships/hyperlink" Target="https://test-osobnosti.riasec.sk/2017/05/aku-vysoku-skolu-vybrat/" TargetMode="External"/><Relationship Id="rId5" Type="http://schemas.openxmlformats.org/officeDocument/2006/relationships/hyperlink" Target="https://skuskaosobnosti.sk/" TargetMode="External"/><Relationship Id="rId6" Type="http://schemas.openxmlformats.org/officeDocument/2006/relationships/hyperlink" Target="https://skuskaosobnosti.sk/co-je-to-riasec.html" TargetMode="External"/><Relationship Id="rId7" Type="http://schemas.openxmlformats.org/officeDocument/2006/relationships/hyperlink" Target="https://portal.karierko.sk/testy/riasec" TargetMode="External"/><Relationship Id="rId8" Type="http://schemas.openxmlformats.org/officeDocument/2006/relationships/hyperlink" Target="https://www.emiero.sk/" TargetMode="Externa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skuskaosobnosti.sk/" TargetMode="External"/><Relationship Id="rId4" Type="http://schemas.openxmlformats.org/officeDocument/2006/relationships/hyperlink" Target="https://skuskaosobnosti.sk/co-je-to-riasec.html" TargetMode="External"/><Relationship Id="rId5" Type="http://schemas.openxmlformats.org/officeDocument/2006/relationships/hyperlink" Target="https://portal.karierko.sk/testy/riasec" TargetMode="External"/><Relationship Id="rId6" Type="http://schemas.openxmlformats.org/officeDocument/2006/relationships/hyperlink" Target="https://www.emiero.sk/" TargetMode="Externa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zmaturuj.zones.sk/materialy/maturitne-testy/2023/SJL.pdf" TargetMode="External"/><Relationship Id="rId4" Type="http://schemas.openxmlformats.org/officeDocument/2006/relationships/hyperlink" Target="https://www2.nucem.sk/sk/merania/narodne-merania/maturi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7408492" name="Podnadpis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sk-SK" b="1">
                <a:latin typeface="Monotype Corsiva"/>
              </a:rPr>
              <a:t>vypracovala:  Mgr. Michaela Valentová</a:t>
            </a:r>
            <a:endParaRPr/>
          </a:p>
        </p:txBody>
      </p:sp>
      <p:sp>
        <p:nvSpPr>
          <p:cNvPr id="2105700438" name="Nadpis 1"/>
          <p:cNvSpPr>
            <a:spLocks noGrp="1"/>
          </p:cNvSpPr>
          <p:nvPr>
            <p:ph type="title"/>
          </p:nvPr>
        </p:nvSpPr>
        <p:spPr bwMode="auto">
          <a:xfrm>
            <a:off x="2555776" y="2492896"/>
            <a:ext cx="4013200" cy="5994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4400">
                <a:latin typeface="Monotype Corsiva"/>
              </a:rPr>
              <a:t>MATURIta</a:t>
            </a:r>
            <a:r>
              <a:rPr lang="sk-SK" sz="4400">
                <a:latin typeface="Monotype Corsiva"/>
              </a:rPr>
              <a:t> 2026</a:t>
            </a:r>
            <a:endParaRPr lang="sk-SK" sz="10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3166329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648536"/>
          </a:xfrm>
        </p:spPr>
        <p:txBody>
          <a:bodyPr/>
          <a:lstStyle/>
          <a:p>
            <a:pPr>
              <a:defRPr/>
            </a:pPr>
            <a:r>
              <a:rPr lang="sk-SK" sz="2800"/>
              <a:t>CUDZÍ JAZYK  B2  </a:t>
            </a:r>
            <a:endParaRPr/>
          </a:p>
          <a:p>
            <a:pPr>
              <a:defRPr/>
            </a:pPr>
            <a:r>
              <a:rPr lang="sk-SK" sz="2800"/>
              <a:t>Trvanie testov EČ MS: 120 minút, 200 -</a:t>
            </a:r>
            <a:r>
              <a:rPr/>
              <a:t> </a:t>
            </a:r>
            <a:r>
              <a:rPr sz="2600"/>
              <a:t>220 slov</a:t>
            </a:r>
            <a:r>
              <a:rPr sz="2600"/>
              <a:t> </a:t>
            </a:r>
            <a:endParaRPr/>
          </a:p>
          <a:p>
            <a:pPr>
              <a:defRPr/>
            </a:pPr>
            <a:r>
              <a:rPr lang="sk-SK" sz="2800"/>
              <a:t>Formát úloh: 46 úloh s výberom odpovede, 34 úloh s krátkou odpoveďou </a:t>
            </a:r>
            <a:endParaRPr/>
          </a:p>
          <a:p>
            <a:pPr>
              <a:defRPr/>
            </a:pPr>
            <a:r>
              <a:rPr lang="sk-SK" sz="2800"/>
              <a:t>Trvanie PFIČ MS: 60 minút </a:t>
            </a:r>
            <a:endParaRPr/>
          </a:p>
          <a:p>
            <a:pPr>
              <a:defRPr/>
            </a:pPr>
            <a:r>
              <a:rPr lang="sk-SK" sz="2800"/>
              <a:t>Formát úloh: 1 zadanie s určenou žánrovou formou.  </a:t>
            </a:r>
            <a:endParaRPr/>
          </a:p>
        </p:txBody>
      </p:sp>
      <p:sp>
        <p:nvSpPr>
          <p:cNvPr id="1646557443" name="Nadpis 2"/>
          <p:cNvSpPr>
            <a:spLocks noGrp="1"/>
          </p:cNvSpPr>
          <p:nvPr>
            <p:ph type="title"/>
          </p:nvPr>
        </p:nvSpPr>
        <p:spPr bwMode="auto">
          <a:xfrm>
            <a:off x="1331640" y="975360"/>
            <a:ext cx="6552728" cy="70104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2800">
                <a:latin typeface="Monotype Corsiva"/>
              </a:rPr>
              <a:t>PREHĽAD PRIPRAVOVANÝCH TESTOV  </a:t>
            </a:r>
            <a:endParaRPr/>
          </a:p>
        </p:txBody>
      </p:sp>
      <p:sp>
        <p:nvSpPr>
          <p:cNvPr id="1190288880" name="BlokTextu 3"/>
          <p:cNvSpPr txBox="1"/>
          <p:nvPr/>
        </p:nvSpPr>
        <p:spPr bwMode="auto">
          <a:xfrm>
            <a:off x="2987824" y="5301208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k-SK" u="sng">
                <a:hlinkClick r:id="rId3" tooltip=""/>
              </a:rPr>
              <a:t>Maturitný test z ANJ 2023</a:t>
            </a:r>
            <a:endParaRPr lang="sk-SK"/>
          </a:p>
        </p:txBody>
      </p:sp>
      <p:sp>
        <p:nvSpPr>
          <p:cNvPr id="1946267270" name="BlokTextu 4"/>
          <p:cNvSpPr txBox="1"/>
          <p:nvPr/>
        </p:nvSpPr>
        <p:spPr bwMode="auto">
          <a:xfrm>
            <a:off x="3131840" y="580061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u="sng">
                <a:hlinkClick r:id="rId4" tooltip=""/>
              </a:rPr>
              <a:t>Maturitný test z NEJ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4879594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k-SK" sz="2800"/>
              <a:t>MATEMATIKA  </a:t>
            </a:r>
            <a:endParaRPr/>
          </a:p>
          <a:p>
            <a:pPr>
              <a:defRPr/>
            </a:pPr>
            <a:r>
              <a:rPr lang="sk-SK" sz="2800"/>
              <a:t>Žiaci si môžu tento predmet vybrať i v rámci dobrovoľnej MS </a:t>
            </a:r>
            <a:endParaRPr/>
          </a:p>
          <a:p>
            <a:pPr>
              <a:defRPr/>
            </a:pPr>
            <a:r>
              <a:rPr lang="sk-SK" sz="2800"/>
              <a:t>Trvanie testu EČ MS: 150 minút </a:t>
            </a:r>
            <a:endParaRPr/>
          </a:p>
          <a:p>
            <a:pPr>
              <a:defRPr/>
            </a:pPr>
            <a:r>
              <a:rPr lang="sk-SK" sz="2800"/>
              <a:t>Formát úloh: 20 úloh s krátkou odpoveďou, 10 úloh s výberom odpovede A,B,C,D</a:t>
            </a:r>
            <a:endParaRPr lang="sk-SK" sz="2800"/>
          </a:p>
          <a:p>
            <a:pPr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Každá správna odpoveď má hodnotu 1 bod (spolu max. 30 bodov).</a:t>
            </a:r>
            <a:endParaRPr lang="sk-SK" sz="2800"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803923540" name="Nadpis 2"/>
          <p:cNvSpPr>
            <a:spLocks noGrp="1"/>
          </p:cNvSpPr>
          <p:nvPr>
            <p:ph type="title"/>
          </p:nvPr>
        </p:nvSpPr>
        <p:spPr bwMode="auto">
          <a:xfrm>
            <a:off x="1475656" y="980728"/>
            <a:ext cx="6192688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800">
                <a:latin typeface="Monotype Corsiva"/>
              </a:rPr>
              <a:t>PREHĽAD PRIPRAVOVANÝCH TESTOV </a:t>
            </a:r>
            <a:endParaRPr/>
          </a:p>
        </p:txBody>
      </p:sp>
      <p:sp>
        <p:nvSpPr>
          <p:cNvPr id="747261058" name="BlokTextu 3"/>
          <p:cNvSpPr txBox="1"/>
          <p:nvPr/>
        </p:nvSpPr>
        <p:spPr bwMode="auto">
          <a:xfrm>
            <a:off x="3203848" y="532749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u="sng">
                <a:hlinkClick r:id="rId3" tooltip=""/>
              </a:rPr>
              <a:t>Maturitný test z MAT 2023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6952382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2848336"/>
          </a:xfrm>
        </p:spPr>
        <p:txBody>
          <a:bodyPr/>
          <a:lstStyle/>
          <a:p>
            <a:pPr>
              <a:defRPr/>
            </a:pPr>
            <a:r>
              <a:rPr lang="sk-SK"/>
              <a:t>Hodnotenie žiaka na maturitnej skúške môže byť vyjadrené percentom úspešnosti alebo stupňom prospechu.</a:t>
            </a:r>
            <a:endParaRPr/>
          </a:p>
          <a:p>
            <a:pPr>
              <a:defRPr/>
            </a:pPr>
            <a:r>
              <a:rPr lang="sk-SK"/>
              <a:t>EČ MS a PF IČ MS sa hodnotí percentom úspešnosti – pomer počtu správnych odpovedí ku počtu všetkých odpovedí </a:t>
            </a:r>
            <a:endParaRPr/>
          </a:p>
          <a:p>
            <a:pPr>
              <a:defRPr/>
            </a:pPr>
            <a:r>
              <a:rPr lang="sk-SK"/>
              <a:t>     a </a:t>
            </a:r>
            <a:r>
              <a:rPr lang="sk-SK"/>
              <a:t>percentilom</a:t>
            </a:r>
            <a:r>
              <a:rPr lang="sk-SK"/>
              <a:t> – vyjadruje, koľko percent všetkých žiakov študent predbehol v danom predmete. </a:t>
            </a:r>
            <a:endParaRPr/>
          </a:p>
          <a:p>
            <a:pPr>
              <a:defRPr/>
            </a:pPr>
            <a:r>
              <a:rPr lang="sk-SK"/>
              <a:t>Výsledky EČ MS a PF IČ MS oznámi žiakom riaditeľ školy najneskôr 10 dní pred termínom ÚF IČ MS (pred odchodom na akademický týždeň).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endParaRPr lang="sk-SK"/>
          </a:p>
        </p:txBody>
      </p:sp>
      <p:sp>
        <p:nvSpPr>
          <p:cNvPr id="811243674" name="Nadpis 2"/>
          <p:cNvSpPr>
            <a:spLocks noGrp="1"/>
          </p:cNvSpPr>
          <p:nvPr>
            <p:ph type="title"/>
          </p:nvPr>
        </p:nvSpPr>
        <p:spPr bwMode="auto">
          <a:xfrm>
            <a:off x="1547664" y="975360"/>
            <a:ext cx="6408712" cy="70104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k-SK"/>
            </a:br>
            <a:r>
              <a:rPr lang="sk-SK" sz="3100">
                <a:latin typeface="Monotype Corsiva"/>
              </a:rPr>
              <a:t>Klasifikácia a hodnotenie  MS</a:t>
            </a:r>
            <a:br>
              <a:rPr lang="sk-SK" sz="3100">
                <a:latin typeface="Monotype Corsiva"/>
              </a:rPr>
            </a:br>
            <a:endParaRPr lang="sk-SK" sz="3100">
              <a:latin typeface="Monotype Corsiva"/>
            </a:endParaRPr>
          </a:p>
        </p:txBody>
      </p:sp>
      <p:sp>
        <p:nvSpPr>
          <p:cNvPr id="1422891610" name="BlokTextu 3"/>
          <p:cNvSpPr txBox="1"/>
          <p:nvPr/>
        </p:nvSpPr>
        <p:spPr bwMode="auto">
          <a:xfrm>
            <a:off x="922185" y="5061127"/>
            <a:ext cx="7024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>
                <a:highlight>
                  <a:srgbClr val="FF0000"/>
                </a:highlight>
              </a:rPr>
              <a:t>Ak si žiak vyberie dobrovoľný predmet a nezmaturuje, musí ísť na opravný termín v septembri.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752898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    Žiak bude musieť získať z vyučovacích a cudzích jazykov buď </a:t>
            </a:r>
            <a:r>
              <a:rPr lang="sk-SK" b="1" u="sng"/>
              <a:t>viac </a:t>
            </a:r>
            <a:endParaRPr/>
          </a:p>
          <a:p>
            <a:pPr>
              <a:defRPr/>
            </a:pPr>
            <a:r>
              <a:rPr lang="sk-SK" b="1" u="sng"/>
              <a:t>ako 25 % z PFIČ MS alebo viac ako 33 % z EČ MS</a:t>
            </a:r>
            <a:r>
              <a:rPr lang="sk-SK"/>
              <a:t>, ak z ústnej časti maturitnej skúšky bude odpovedať aspoň na známku </a:t>
            </a:r>
            <a:r>
              <a:rPr lang="sk-SK" b="1" u="sng"/>
              <a:t>dobrý.</a:t>
            </a:r>
            <a:r>
              <a:rPr lang="sk-SK" b="1"/>
              <a:t>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r>
              <a:rPr lang="sk-SK"/>
              <a:t>Ak bude hodnotený na ústnej časti MS z vyučovacích a cudzích jazykov známkou </a:t>
            </a:r>
            <a:r>
              <a:rPr lang="sk-SK" b="1" u="sng"/>
              <a:t>dostatočný, </a:t>
            </a:r>
            <a:r>
              <a:rPr lang="sk-SK"/>
              <a:t>bude musieť získať </a:t>
            </a:r>
            <a:r>
              <a:rPr lang="sk-SK" b="1" u="sng"/>
              <a:t>viac ako 25 % z PFIČ MS</a:t>
            </a:r>
            <a:r>
              <a:rPr lang="sk-SK" u="sng"/>
              <a:t> a </a:t>
            </a:r>
            <a:r>
              <a:rPr lang="sk-SK" b="1" u="sng"/>
              <a:t>súčasne viac ako 33 % z EČ MS.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r>
              <a:rPr lang="sk-SK"/>
              <a:t>Z matematiky bude musieť získať </a:t>
            </a:r>
            <a:r>
              <a:rPr lang="sk-SK" b="1" u="sng"/>
              <a:t>viac ako 25 % z EČ MS</a:t>
            </a:r>
            <a:r>
              <a:rPr lang="sk-SK"/>
              <a:t> ak odpovie z ústnej časti MS aspoň na známku </a:t>
            </a:r>
            <a:r>
              <a:rPr lang="sk-SK" b="1" u="sng"/>
              <a:t>dobrý, </a:t>
            </a:r>
            <a:r>
              <a:rPr lang="sk-SK"/>
              <a:t>alebo </a:t>
            </a:r>
            <a:r>
              <a:rPr lang="sk-SK" b="1" u="sng"/>
              <a:t>získať viac ako 33 % z EČ MS </a:t>
            </a:r>
            <a:r>
              <a:rPr lang="sk-SK"/>
              <a:t>ak odpovie z ústnej časti MS na známku </a:t>
            </a:r>
            <a:r>
              <a:rPr lang="sk-SK" b="1" u="sng"/>
              <a:t>dostatočný.</a:t>
            </a:r>
            <a:r>
              <a:rPr lang="sk-SK"/>
              <a:t>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endParaRPr lang="sk-SK"/>
          </a:p>
        </p:txBody>
      </p:sp>
      <p:sp>
        <p:nvSpPr>
          <p:cNvPr id="55383760" name="Nadpis 2"/>
          <p:cNvSpPr>
            <a:spLocks noGrp="1"/>
          </p:cNvSpPr>
          <p:nvPr>
            <p:ph type="title"/>
          </p:nvPr>
        </p:nvSpPr>
        <p:spPr bwMode="auto">
          <a:xfrm>
            <a:off x="1547664" y="908720"/>
            <a:ext cx="6480720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Klasifikácia a hodnotenie  MS</a:t>
            </a: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5031474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1844824"/>
            <a:ext cx="8229600" cy="472054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sk-SK"/>
              <a:t>Škola zakúpi prihlášku na jedného žiaka- spoločne ich vzorovo vyplníme;</a:t>
            </a:r>
            <a:endParaRPr/>
          </a:p>
          <a:p>
            <a:pPr>
              <a:defRPr/>
            </a:pPr>
            <a:r>
              <a:rPr lang="sk-SK"/>
              <a:t>Kupovať prihlášky len v predajniach ŠEVT-u, cena cca 0,17 € ;</a:t>
            </a:r>
            <a:endParaRPr/>
          </a:p>
          <a:p>
            <a:pPr>
              <a:defRPr/>
            </a:pPr>
            <a:r>
              <a:rPr lang="sk-SK"/>
              <a:t>Prihláška na VŠ do Českej republiky, nedá sa u nás zakúpiť, možnosť podania prihlášok cez internet;</a:t>
            </a:r>
            <a:endParaRPr/>
          </a:p>
          <a:p>
            <a:pPr>
              <a:defRPr/>
            </a:pPr>
            <a:r>
              <a:rPr lang="sk-SK"/>
              <a:t>Možnosť podania prihlášok viac, prijímacie pohovory : 20 – 100 €; </a:t>
            </a:r>
            <a:endParaRPr/>
          </a:p>
          <a:p>
            <a:pPr>
              <a:defRPr/>
            </a:pPr>
            <a:r>
              <a:rPr lang="sk-SK"/>
              <a:t>Termíny podania prihlášok na VŠ do konca novembra, (talentové skúšky), až do konca marca, záleží od vysokej školy;</a:t>
            </a:r>
            <a:endParaRPr/>
          </a:p>
          <a:p>
            <a:pPr>
              <a:defRPr/>
            </a:pPr>
            <a:r>
              <a:rPr lang="sk-SK"/>
              <a:t>Informácie o VŠ – internet: www.minedu.sk, nástenky v škole</a:t>
            </a:r>
            <a:endParaRPr/>
          </a:p>
          <a:p>
            <a:pPr>
              <a:defRPr/>
            </a:pPr>
            <a:r>
              <a:rPr lang="sk-SK"/>
              <a:t>Trhy vysokých škôl :</a:t>
            </a:r>
            <a:endParaRPr/>
          </a:p>
          <a:p>
            <a:pPr>
              <a:defRPr/>
            </a:pPr>
            <a:r>
              <a:rPr lang="sk-SK"/>
              <a:t>Odporúčame sledovať termíny rôznych veľtrhov vysokých škôl ako je napríklad Gaudeamus, Kam na vysokú  – Roadshow, Alma Mater (organizuje Min. Školstva SR, stránky jednotlivých fakúlt a univerzít, ktoré zvyknú robiť DOD ( vhodné a odporúčané už pre študentov tretích ročníkov) </a:t>
            </a:r>
            <a:endParaRPr lang="sk-SK">
              <a:highlight>
                <a:srgbClr val="FF0000"/>
              </a:highlight>
            </a:endParaRPr>
          </a:p>
          <a:p>
            <a:pPr>
              <a:defRPr/>
            </a:pPr>
            <a:endParaRPr/>
          </a:p>
        </p:txBody>
      </p:sp>
      <p:sp>
        <p:nvSpPr>
          <p:cNvPr id="269939744" name="Nadpis 2"/>
          <p:cNvSpPr>
            <a:spLocks noGrp="1"/>
          </p:cNvSpPr>
          <p:nvPr>
            <p:ph type="title"/>
          </p:nvPr>
        </p:nvSpPr>
        <p:spPr bwMode="auto">
          <a:xfrm>
            <a:off x="1403648" y="980728"/>
            <a:ext cx="6336703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Prihlášky na VŠ</a:t>
            </a:r>
            <a:br>
              <a:rPr lang="sk-SK" sz="2800">
                <a:latin typeface="Monotype Corsiva"/>
              </a:rPr>
            </a:b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9257116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075175"/>
          </a:xfrm>
        </p:spPr>
        <p:txBody>
          <a:bodyPr/>
          <a:lstStyle/>
          <a:p>
            <a:pPr>
              <a:defRPr/>
            </a:pPr>
            <a:r>
              <a:rPr u="sng">
                <a:solidFill>
                  <a:schemeClr val="hlink"/>
                </a:solidFill>
                <a:hlinkClick r:id="rId3" tooltip=""/>
              </a:rPr>
              <a:t>PortalVS.sk</a:t>
            </a:r>
            <a:endParaRPr/>
          </a:p>
          <a:p>
            <a:pPr>
              <a:defRPr/>
            </a:pPr>
            <a:r>
              <a:rPr sz="1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: Oficiálny portál vysokých škôl na Slovensku. Obsahuje kompletný zoznam fakúlt, odborov a praktický vyhľadávač.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u="sng">
                <a:solidFill>
                  <a:schemeClr val="hlink"/>
                </a:solidFill>
                <a:hlinkClick r:id="rId4" tooltip=""/>
              </a:rPr>
              <a:t>VysokeSkoly.sk</a:t>
            </a:r>
            <a:endParaRPr/>
          </a:p>
          <a:p>
            <a:pPr>
              <a:defRPr/>
            </a:pPr>
            <a:r>
              <a:rPr sz="1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: Komplexný sprievodca s informáciami o prijímačkách, termínoch a možnostiach štúdia aj v zahraničí.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200" b="1" i="0" u="none">
                <a:solidFill>
                  <a:srgbClr val="0A0A0A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Test osobnosti RIASEC</a:t>
            </a:r>
            <a:r>
              <a:rPr sz="1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: Ak študent nevie, akým smerom sa vydať, tento test mu pomôže zistiť, na aké odbory sa hodí podľa typu jeho osobnosti.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u="sng">
                <a:solidFill>
                  <a:schemeClr val="hlink"/>
                </a:solidFill>
                <a:highlight>
                  <a:srgbClr val="FF0000"/>
                </a:highlight>
                <a:hlinkClick r:id="rId5" tooltip=""/>
              </a:rPr>
              <a:t>Štipendiá</a:t>
            </a:r>
            <a:r>
              <a:rPr u="sng">
                <a:solidFill>
                  <a:schemeClr val="hlink"/>
                </a:solidFill>
                <a:highlight>
                  <a:srgbClr val="FF0000"/>
                </a:highlight>
                <a:hlinkClick r:id="rId5" tooltip=""/>
              </a:rPr>
              <a:t> pre talentovaných študentov</a:t>
            </a:r>
            <a:endParaRPr/>
          </a:p>
          <a:p>
            <a:pPr>
              <a:defRPr/>
            </a:pPr>
            <a:r>
              <a:rPr sz="1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: Informácie o možnosti získať finančnú podporu (až 4 000 eur ročne) pri štúdiu na domácej VŠ.</a:t>
            </a:r>
            <a:endParaRPr/>
          </a:p>
        </p:txBody>
      </p:sp>
      <p:sp>
        <p:nvSpPr>
          <p:cNvPr id="1874050235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2000" b="1" i="0" u="none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Užitočné webové portály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7502383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075175"/>
          </a:xfrm>
        </p:spPr>
        <p:txBody>
          <a:bodyPr/>
          <a:lstStyle/>
          <a:p>
            <a:pPr>
              <a:defRPr/>
            </a:pPr>
            <a:r>
              <a:rPr b="1" u="sng">
                <a:solidFill>
                  <a:schemeClr val="bg1">
                    <a:lumMod val="50000"/>
                  </a:schemeClr>
                </a:solidFill>
                <a:hlinkClick r:id="rId3" tooltip=""/>
              </a:rPr>
              <a:t>RIASEC.sk</a:t>
            </a:r>
            <a:r>
              <a:rPr b="1" u="sng">
                <a:solidFill>
                  <a:schemeClr val="bg1">
                    <a:lumMod val="50000"/>
                  </a:schemeClr>
                </a:solidFill>
                <a:hlinkClick r:id="rId4" tooltip=""/>
              </a:rPr>
              <a:t>výber vysokej školy</a:t>
            </a:r>
            <a:r>
              <a:rPr b="1" u="sng">
                <a:solidFill>
                  <a:schemeClr val="bg1">
                    <a:lumMod val="50000"/>
                  </a:schemeClr>
                </a:solidFill>
                <a:hlinkClick r:id="rId5" tooltip=""/>
              </a:rPr>
              <a:t>SkuskaOsobnosti.sk</a:t>
            </a:r>
            <a:r>
              <a:rPr b="1" u="sng">
                <a:solidFill>
                  <a:schemeClr val="bg1">
                    <a:lumMod val="50000"/>
                  </a:schemeClr>
                </a:solidFill>
                <a:hlinkClick r:id="rId6" tooltip=""/>
              </a:rPr>
              <a:t>profesionálny psychotest</a:t>
            </a:r>
            <a:r>
              <a:rPr b="1" u="sng">
                <a:solidFill>
                  <a:schemeClr val="bg1">
                    <a:lumMod val="50000"/>
                  </a:schemeClr>
                </a:solidFill>
                <a:hlinkClick r:id="rId7" tooltip=""/>
              </a:rPr>
              <a:t>Karierko.sk</a:t>
            </a:r>
            <a:r>
              <a:rPr b="1" u="sng">
                <a:solidFill>
                  <a:schemeClr val="bg1">
                    <a:lumMod val="50000"/>
                  </a:schemeClr>
                </a:solidFill>
                <a:hlinkClick r:id="rId8" tooltip=""/>
              </a:rPr>
              <a:t>Emiero.sk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Nech sa páči, tu sú priame odkazy na slovenské online verzie testu RIASEC, ktoré ti pomôžu s výberom vysokej školy alebo povolania:</a:t>
            </a:r>
            <a:endParaRPr sz="1800"/>
          </a:p>
          <a:p>
            <a:pPr>
              <a:defRPr/>
            </a:pP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Špecializovaný portál, kde nájdeš test zameraný priamo na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. Test má 30 otázok a zaberie asi 10 minút.</a:t>
            </a:r>
            <a:endParaRPr sz="1800"/>
          </a:p>
          <a:p>
            <a:pPr>
              <a:defRPr/>
            </a:pP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Ponúka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metódou RIASEC, ktorý ti určí typ osobnosti a vhodné oblasti zamestnania.</a:t>
            </a:r>
            <a:endParaRPr sz="1800"/>
          </a:p>
          <a:p>
            <a:pPr>
              <a:defRPr/>
            </a:pP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Interaktívny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dotazník RIASEC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na portáli zameranom na kariérne poradenstvo.</a:t>
            </a:r>
            <a:endParaRPr sz="1800"/>
          </a:p>
          <a:p>
            <a:pPr>
              <a:defRPr/>
            </a:pP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Alternatívny kariérny poradca, ktorý ti na základe tvojich preferencií odporučí konkrétne profesie.</a:t>
            </a:r>
            <a:endParaRPr/>
          </a:p>
        </p:txBody>
      </p:sp>
      <p:sp>
        <p:nvSpPr>
          <p:cNvPr id="278754600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Riasec.SK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9883924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0751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sz="2200" u="sng">
                <a:solidFill>
                  <a:schemeClr val="hlink"/>
                </a:solidFill>
                <a:latin typeface="Arial"/>
                <a:ea typeface="Arial"/>
                <a:cs typeface="Arial"/>
                <a:hlinkClick r:id="rId3" tooltip=""/>
              </a:rPr>
              <a:t>SkuskaOsobnosti.sk</a:t>
            </a:r>
            <a:r>
              <a:rPr sz="2200" u="sng">
                <a:solidFill>
                  <a:schemeClr val="hlink"/>
                </a:solidFill>
                <a:latin typeface="Arial"/>
                <a:ea typeface="Arial"/>
                <a:cs typeface="Arial"/>
                <a:hlinkClick r:id="rId4" tooltip=""/>
              </a:rPr>
              <a:t>profesionálny psychotest</a:t>
            </a:r>
            <a:endParaRPr sz="2200">
              <a:latin typeface="Arial"/>
              <a:cs typeface="Arial"/>
            </a:endParaRPr>
          </a:p>
          <a:p>
            <a:pPr>
              <a:defRPr/>
            </a:pP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Ponúka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metódou RIASEC, ktorý ti určí typ osobnosti a vhodné oblasti zamestnania.</a:t>
            </a:r>
            <a:endParaRPr sz="2200">
              <a:latin typeface="Arial"/>
              <a:cs typeface="Arial"/>
            </a:endParaRPr>
          </a:p>
          <a:p>
            <a:pPr>
              <a:defRPr/>
            </a:pPr>
            <a:endParaRPr sz="2200">
              <a:latin typeface="Arial"/>
              <a:cs typeface="Arial"/>
            </a:endParaRPr>
          </a:p>
          <a:p>
            <a:pPr>
              <a:defRPr/>
            </a:pPr>
            <a:r>
              <a:rPr sz="2200" u="sng">
                <a:solidFill>
                  <a:schemeClr val="hlink"/>
                </a:solidFill>
                <a:latin typeface="Arial"/>
                <a:ea typeface="Arial"/>
                <a:cs typeface="Arial"/>
                <a:hlinkClick r:id="rId5" tooltip=""/>
              </a:rPr>
              <a:t>Karierko.sk</a:t>
            </a:r>
            <a:endParaRPr sz="2200">
              <a:latin typeface="Arial"/>
              <a:cs typeface="Arial"/>
            </a:endParaRPr>
          </a:p>
          <a:p>
            <a:pPr>
              <a:defRPr/>
            </a:pP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Interaktívny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dotazník RIASEC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na portáli zameranom na kariérne poradenstvo.</a:t>
            </a:r>
            <a:endParaRPr sz="2200">
              <a:latin typeface="Arial"/>
              <a:cs typeface="Arial"/>
            </a:endParaRPr>
          </a:p>
          <a:p>
            <a:pPr>
              <a:defRPr/>
            </a:pPr>
            <a:endParaRPr sz="2200">
              <a:latin typeface="Arial"/>
              <a:cs typeface="Arial"/>
            </a:endParaRPr>
          </a:p>
          <a:p>
            <a:pPr>
              <a:defRPr/>
            </a:pPr>
            <a:r>
              <a:rPr sz="2200" u="sng">
                <a:solidFill>
                  <a:schemeClr val="hlink"/>
                </a:solidFill>
                <a:latin typeface="Arial"/>
                <a:ea typeface="Arial"/>
                <a:cs typeface="Arial"/>
                <a:hlinkClick r:id="rId6" tooltip=""/>
              </a:rPr>
              <a:t>Emiero.sk</a:t>
            </a:r>
            <a:endParaRPr sz="2200">
              <a:latin typeface="Arial"/>
              <a:cs typeface="Arial"/>
            </a:endParaRPr>
          </a:p>
          <a:p>
            <a:pPr>
              <a:defRPr/>
            </a:pP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>
                <a:solidFill>
                  <a:srgbClr val="0A0A0A"/>
                </a:solidFill>
                <a:latin typeface="Arial"/>
                <a:ea typeface="Arial"/>
                <a:cs typeface="Arial"/>
              </a:rPr>
              <a:t>– Alternatívny kariérny poradca, ktorý ti na základe tvojich preferencií odporučí konkrétne profesie.</a:t>
            </a:r>
            <a:endParaRPr/>
          </a:p>
        </p:txBody>
      </p:sp>
      <p:sp>
        <p:nvSpPr>
          <p:cNvPr id="979470804" name="Title 8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/>
              <a:t>Ďalšie možnosti profesijného testovania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2531982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539552" y="1700808"/>
            <a:ext cx="8229600" cy="5157192"/>
          </a:xfrm>
        </p:spPr>
        <p:txBody>
          <a:bodyPr/>
          <a:lstStyle/>
          <a:p>
            <a:pPr>
              <a:defRPr/>
            </a:pPr>
            <a:r>
              <a:rPr lang="sk-SK"/>
              <a:t>Podať žiadosť o vydanie ekvivalencie vysvedčenia </a:t>
            </a:r>
            <a:endParaRPr/>
          </a:p>
          <a:p>
            <a:pPr>
              <a:defRPr/>
            </a:pPr>
            <a:r>
              <a:rPr lang="sk-SK"/>
              <a:t>vysvedčenia na ministerstvo školstva.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195353555" name="Nadpis 2"/>
          <p:cNvSpPr>
            <a:spLocks noGrp="1"/>
          </p:cNvSpPr>
          <p:nvPr>
            <p:ph type="title"/>
          </p:nvPr>
        </p:nvSpPr>
        <p:spPr bwMode="auto">
          <a:xfrm>
            <a:off x="611560" y="975360"/>
            <a:ext cx="820891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000">
                <a:latin typeface="Monotype Corsiva"/>
              </a:rPr>
            </a:br>
            <a:r>
              <a:rPr lang="sk-SK" sz="2000">
                <a:latin typeface="Monotype Corsiva"/>
              </a:rPr>
              <a:t>Dôležité pre žiakov, ktorí boli na </a:t>
            </a:r>
            <a:r>
              <a:rPr lang="sk-SK" sz="2000">
                <a:latin typeface="Monotype Corsiva"/>
              </a:rPr>
              <a:t>štÚdijnom</a:t>
            </a:r>
            <a:r>
              <a:rPr lang="sk-SK" sz="2000">
                <a:latin typeface="Monotype Corsiva"/>
              </a:rPr>
              <a:t> pobyte </a:t>
            </a:r>
            <a:br>
              <a:rPr lang="sk-SK" sz="2000">
                <a:latin typeface="Monotype Corsiva"/>
              </a:rPr>
            </a:br>
            <a:r>
              <a:rPr lang="sk-SK" sz="2000">
                <a:latin typeface="Monotype Corsiva"/>
              </a:rPr>
              <a:t>v zahraničí.</a:t>
            </a:r>
            <a:br>
              <a:rPr lang="sk-SK" sz="2000">
                <a:latin typeface="Monotype Corsiva"/>
              </a:rPr>
            </a:br>
            <a:endParaRPr lang="sk-SK" sz="2000">
              <a:latin typeface="Monotype Corsiva"/>
            </a:endParaRPr>
          </a:p>
        </p:txBody>
      </p:sp>
      <p:pic>
        <p:nvPicPr>
          <p:cNvPr id="2126696180" name="Obrázok 3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2946577" y="2564904"/>
            <a:ext cx="3415549" cy="48948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4862893" name="Zástupný symbol obsahu 2"/>
          <p:cNvSpPr>
            <a:spLocks noGrp="1"/>
          </p:cNvSpPr>
          <p:nvPr>
            <p:ph sz="quarter" idx="13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sz="24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S účinnosťou od 1.1.2026 platí novelizovaný zákon č. 245/2008 Z. z. (školský zákon) </a:t>
            </a:r>
            <a:r>
              <a:rPr lang="sk-SK" sz="2800">
                <a:latin typeface="Garamond"/>
              </a:rPr>
              <a:t>,   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sz="24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1. októbra 2024 platí novelizovaná vyhláška č. 224/2022 Z. z. o strednej škole</a:t>
            </a:r>
            <a:endParaRPr lang="sk-SK" sz="2800">
              <a:latin typeface="Garamond"/>
            </a:endParaRPr>
          </a:p>
          <a:p>
            <a:pPr marL="342900" indent="-342900" algn="l">
              <a:buFont typeface="Arial"/>
              <a:buChar char="•"/>
              <a:defRPr/>
            </a:pPr>
            <a:r>
              <a:rPr lang="sk-SK" sz="2800">
                <a:latin typeface="Garamond"/>
              </a:rPr>
              <a:t>Vyhláška č.269/2009 </a:t>
            </a:r>
            <a:r>
              <a:rPr lang="sk-SK" sz="2800">
                <a:latin typeface="Garamond"/>
              </a:rPr>
              <a:t>Z.z</a:t>
            </a:r>
            <a:r>
              <a:rPr lang="sk-SK" sz="2800">
                <a:latin typeface="Garamond"/>
              </a:rPr>
              <a:t>.- mení sa vyhláška MŠ SR č. 319/2008,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800">
                <a:latin typeface="Garamond"/>
              </a:rPr>
              <a:t>Vyhláška č.208/2011 </a:t>
            </a:r>
            <a:r>
              <a:rPr lang="sk-SK" sz="2800">
                <a:latin typeface="Garamond"/>
              </a:rPr>
              <a:t>Z.z</a:t>
            </a:r>
            <a:r>
              <a:rPr lang="sk-SK" sz="2800">
                <a:latin typeface="Garamond"/>
              </a:rPr>
              <a:t>.- dopĺňa vyhlášku MŠ SR č.319/2008Z.z.,</a:t>
            </a:r>
            <a:endParaRPr/>
          </a:p>
          <a:p>
            <a:pPr algn="l">
              <a:defRPr/>
            </a:pPr>
            <a:endParaRPr lang="sk-SK" sz="2800">
              <a:latin typeface="Monotype Corsiva"/>
            </a:endParaRPr>
          </a:p>
        </p:txBody>
      </p:sp>
      <p:sp>
        <p:nvSpPr>
          <p:cNvPr id="263740434" name="Nadpis 1"/>
          <p:cNvSpPr>
            <a:spLocks noGrp="1"/>
          </p:cNvSpPr>
          <p:nvPr>
            <p:ph type="title"/>
          </p:nvPr>
        </p:nvSpPr>
        <p:spPr bwMode="auto">
          <a:xfrm>
            <a:off x="539552" y="975360"/>
            <a:ext cx="7416824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Dôležité  informácie  O MATURITE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9464331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1844824"/>
            <a:ext cx="8229600" cy="4896544"/>
          </a:xfrm>
        </p:spPr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sk-SK"/>
              <a:t>Úrovne B1, B2 sú iba v cudzích jazykov, externú časť a písomnú formu internej časti maturitnej skúšky z predmetu cudzí jazyk 1 žiak  gymnázia vykonáva na vyššej úrovni B2, ústnu formu internej časti maturitnej skúšky z druhého, resp. ďalšieho cudzieho jazyka môže žiak vykonať na úrovni B1, B2.</a:t>
            </a:r>
            <a:endParaRPr/>
          </a:p>
          <a:p>
            <a:pPr algn="l">
              <a:defRPr/>
            </a:pPr>
            <a:endParaRPr lang="sk-SK"/>
          </a:p>
          <a:p>
            <a:pPr marL="342900" indent="-342900" algn="l">
              <a:buFont typeface="Arial"/>
              <a:buChar char="•"/>
              <a:defRPr/>
            </a:pPr>
            <a:r>
              <a:rPr lang="sk-SK"/>
              <a:t>žiaci gymnázií s vyučovacím jazykom slovenským si môžu ďalší cudzí jazyk voliť ako ďalší voliteľný predmet (štvrtý) alebo ako dobrovoľný predmet,</a:t>
            </a:r>
            <a:endParaRPr/>
          </a:p>
          <a:p>
            <a:pPr algn="l">
              <a:defRPr/>
            </a:pPr>
            <a:endParaRPr lang="sk-SK"/>
          </a:p>
          <a:p>
            <a:pPr marL="342900" indent="-342900" algn="l">
              <a:buFont typeface="Arial"/>
              <a:buChar char="•"/>
              <a:defRPr/>
            </a:pPr>
            <a:r>
              <a:rPr lang="sk-SK"/>
              <a:t>žiak môže konať maturitnú skúšku iba z vyučovacích predmetov (okrem výchovných vyučovacích predmetov), ktoré sú uvedené v učebnom pláne školy a v ktorých sa vzdelával, pričom jeden voliteľný predmet musí mať týždennú hodinovú dotáciu v rámci celého štúdia minimálne 6 hodín.</a:t>
            </a:r>
            <a:endParaRPr/>
          </a:p>
          <a:p>
            <a:pPr algn="l">
              <a:defRPr/>
            </a:pPr>
            <a:endParaRPr lang="sk-SK"/>
          </a:p>
        </p:txBody>
      </p:sp>
      <p:sp>
        <p:nvSpPr>
          <p:cNvPr id="1548363789" name="Nadpis 2"/>
          <p:cNvSpPr>
            <a:spLocks noGrp="1"/>
          </p:cNvSpPr>
          <p:nvPr>
            <p:ph type="title"/>
          </p:nvPr>
        </p:nvSpPr>
        <p:spPr bwMode="auto">
          <a:xfrm flipH="0" flipV="0">
            <a:off x="611559" y="283175"/>
            <a:ext cx="8064895" cy="156164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1600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</a:br>
            <a:r>
              <a:rPr lang="sk-SK" sz="1600" b="0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V súčastnosti maturitné skúšky pre biehajú pod</a:t>
            </a:r>
            <a:r>
              <a:rPr lang="sk-SK" sz="1600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ľa </a:t>
            </a:r>
            <a:r>
              <a:rPr sz="1600" b="1" i="0" u="none">
                <a:solidFill>
                  <a:schemeClr val="tx2">
                    <a:lumMod val="10000"/>
                  </a:schemeClr>
                </a:solidFill>
                <a:latin typeface="Algerian"/>
                <a:ea typeface="Algerian"/>
                <a:cs typeface="Algerian"/>
              </a:rPr>
              <a:t>Zákona č. 245/2008 </a:t>
            </a:r>
            <a:r>
              <a:rPr sz="1600" b="1" i="0" u="none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Z. z.</a:t>
            </a:r>
            <a:r>
              <a:rPr sz="1600" b="0" i="0" u="none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 </a:t>
            </a:r>
            <a:r>
              <a:rPr sz="1600" b="0" i="0" u="none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(školský zákon) – zostáva v platnosti, ale je pravidelne novelizovaný (posledné významné zmeny sú účinné od roku 2024 a 2025).</a:t>
            </a:r>
            <a:endParaRPr sz="1600">
              <a:solidFill>
                <a:schemeClr val="accent3"/>
              </a:solidFill>
              <a:latin typeface="Algerian"/>
              <a:cs typeface="Algerian"/>
            </a:endParaRPr>
          </a:p>
          <a:p>
            <a:pPr>
              <a:defRPr/>
            </a:pPr>
            <a:r>
              <a:rPr sz="1600" b="1" i="0" u="none">
                <a:solidFill>
                  <a:schemeClr val="tx2">
                    <a:lumMod val="10000"/>
                  </a:schemeClr>
                </a:solidFill>
                <a:latin typeface="Algerian"/>
                <a:ea typeface="Algerian"/>
                <a:cs typeface="Algerian"/>
              </a:rPr>
              <a:t>Vyhláška č. 224/2022 Z. z. o strednej škole</a:t>
            </a:r>
            <a:r>
              <a:rPr sz="1600" b="0" i="0" u="none">
                <a:solidFill>
                  <a:schemeClr val="tx2">
                    <a:lumMod val="10000"/>
                  </a:schemeClr>
                </a:solidFill>
                <a:latin typeface="Algerian"/>
                <a:ea typeface="Algerian"/>
                <a:cs typeface="Algerian"/>
              </a:rPr>
              <a:t> </a:t>
            </a:r>
            <a:r>
              <a:rPr sz="1600" b="0" i="0" u="none">
                <a:solidFill>
                  <a:schemeClr val="accent3"/>
                </a:solidFill>
                <a:latin typeface="Algerian"/>
                <a:ea typeface="Algerian"/>
                <a:cs typeface="Algerian"/>
              </a:rPr>
              <a:t>– táto vyhláška od 1. júla 2022 plne nahradila staršiu vyhlášku č. 318/2008 Z. z..</a:t>
            </a:r>
            <a:endParaRPr sz="1600">
              <a:solidFill>
                <a:schemeClr val="accent3"/>
              </a:solidFill>
              <a:latin typeface="Algerian"/>
              <a:cs typeface="Algeri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9233185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2132856"/>
            <a:ext cx="8229600" cy="46085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800"/>
              <a:t>Slovenský jazyk a literatúra,          Anglický jazyk,</a:t>
            </a:r>
            <a:endParaRPr/>
          </a:p>
          <a:p>
            <a:pPr>
              <a:defRPr/>
            </a:pPr>
            <a:r>
              <a:rPr lang="sk-SK" sz="2800"/>
              <a:t>Nemecký jazyk,                         Španielsky Jazyk,</a:t>
            </a:r>
            <a:endParaRPr/>
          </a:p>
          <a:p>
            <a:pPr>
              <a:defRPr/>
            </a:pPr>
            <a:r>
              <a:rPr lang="sk-SK" sz="2800"/>
              <a:t>Francúzsky jazyk,                             Ruský jazyk,</a:t>
            </a:r>
            <a:endParaRPr/>
          </a:p>
          <a:p>
            <a:pPr>
              <a:defRPr/>
            </a:pPr>
            <a:r>
              <a:rPr lang="sk-SK" sz="2800"/>
              <a:t>Fyzika,                                                  Chémia,</a:t>
            </a:r>
            <a:endParaRPr/>
          </a:p>
          <a:p>
            <a:pPr>
              <a:defRPr/>
            </a:pPr>
            <a:r>
              <a:rPr lang="sk-SK" sz="2800"/>
              <a:t>Biológia,                                                Dejepis,</a:t>
            </a:r>
            <a:endParaRPr/>
          </a:p>
          <a:p>
            <a:pPr>
              <a:defRPr/>
            </a:pPr>
            <a:r>
              <a:rPr lang="sk-SK" sz="2800"/>
              <a:t>Geografia,                                Občianska náuka,</a:t>
            </a:r>
            <a:endParaRPr/>
          </a:p>
          <a:p>
            <a:pPr>
              <a:defRPr/>
            </a:pPr>
            <a:r>
              <a:rPr lang="sk-SK" sz="2800"/>
              <a:t>Matematika,                                     Informatika,</a:t>
            </a:r>
            <a:endParaRPr/>
          </a:p>
          <a:p>
            <a:pPr>
              <a:defRPr/>
            </a:pPr>
            <a:r>
              <a:rPr lang="sk-SK" sz="2800"/>
              <a:t>Umenie a kultúra,                             Ekonomika,</a:t>
            </a:r>
            <a:endParaRPr/>
          </a:p>
          <a:p>
            <a:pPr>
              <a:defRPr/>
            </a:pPr>
            <a:r>
              <a:rPr lang="sk-SK" sz="2800"/>
              <a:t>                                                       Dejiny umenia.</a:t>
            </a:r>
            <a:endParaRPr/>
          </a:p>
        </p:txBody>
      </p:sp>
      <p:sp>
        <p:nvSpPr>
          <p:cNvPr id="113747989" name="Nadpis 2"/>
          <p:cNvSpPr>
            <a:spLocks noGrp="1"/>
          </p:cNvSpPr>
          <p:nvPr>
            <p:ph type="title"/>
          </p:nvPr>
        </p:nvSpPr>
        <p:spPr bwMode="auto">
          <a:xfrm>
            <a:off x="539552" y="980728"/>
            <a:ext cx="784887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400">
                <a:latin typeface="Monotype Corsiva"/>
              </a:rPr>
            </a:br>
            <a:r>
              <a:rPr lang="sk-SK" sz="2400">
                <a:latin typeface="Monotype Corsiva"/>
              </a:rPr>
              <a:t>Maturitné predmety v školskom roku 2025/2026</a:t>
            </a:r>
            <a:br>
              <a:rPr lang="sk-SK" sz="2400">
                <a:latin typeface="Monotype Corsiva"/>
              </a:rPr>
            </a:br>
            <a:endParaRPr lang="sk-SK" sz="24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0935443" name="Nadpis 2"/>
          <p:cNvSpPr>
            <a:spLocks noGrp="1"/>
          </p:cNvSpPr>
          <p:nvPr>
            <p:ph type="title"/>
          </p:nvPr>
        </p:nvSpPr>
        <p:spPr bwMode="auto">
          <a:xfrm>
            <a:off x="1619672" y="975360"/>
            <a:ext cx="6048672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Prihláška  na  Maturitnú skúšku</a:t>
            </a:r>
            <a:endParaRPr/>
          </a:p>
        </p:txBody>
      </p:sp>
      <p:pic>
        <p:nvPicPr>
          <p:cNvPr id="1612186558" name="Picture 2" descr="C:\Users\admin\Desktop\Prihlaska MS.jpg"/>
          <p:cNvPicPr>
            <a:picLocks noChangeAspect="1" noChangeArrowheads="1" noGrp="1"/>
          </p:cNvPicPr>
          <p:nvPr>
            <p:ph sz="quarter" idx="13"/>
          </p:nvPr>
        </p:nvPicPr>
        <p:blipFill rotWithShape="1">
          <a:blip r:embed="rId3"/>
          <a:stretch/>
        </p:blipFill>
        <p:spPr bwMode="auto">
          <a:xfrm>
            <a:off x="2699792" y="2018000"/>
            <a:ext cx="6270535" cy="4336631"/>
          </a:xfrm>
          <a:prstGeom prst="rect">
            <a:avLst/>
          </a:prstGeom>
          <a:noFill/>
        </p:spPr>
      </p:pic>
      <p:sp>
        <p:nvSpPr>
          <p:cNvPr id="86942860" name="BlokTextu 3"/>
          <p:cNvSpPr txBox="1"/>
          <p:nvPr/>
        </p:nvSpPr>
        <p:spPr bwMode="auto">
          <a:xfrm>
            <a:off x="467543" y="2132856"/>
            <a:ext cx="2027023" cy="2286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 b="1">
                <a:highlight>
                  <a:srgbClr val="FF0000"/>
                </a:highlight>
              </a:rPr>
              <a:t>V tomto školskom roku sa žiaci prihlasujú cez </a:t>
            </a:r>
            <a:r>
              <a:rPr lang="sk-SK" sz="2400" b="1"/>
              <a:t> </a:t>
            </a:r>
            <a:r>
              <a:rPr lang="sk-SK" sz="2400" b="1">
                <a:highlight>
                  <a:srgbClr val="FF0000"/>
                </a:highlight>
              </a:rPr>
              <a:t>platformu Edupage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3230127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1844824"/>
            <a:ext cx="8568952" cy="5013176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sk-SK" sz="2400"/>
              <a:t>1. predmet - Slovenský jazyk a literatúra,</a:t>
            </a:r>
            <a:endParaRPr/>
          </a:p>
          <a:p>
            <a:pPr algn="l">
              <a:defRPr/>
            </a:pPr>
            <a:r>
              <a:rPr lang="sk-SK" sz="2400"/>
              <a:t>2. predmet - povinný cudzí jazyk podľa výberu, úroveň B2,</a:t>
            </a:r>
            <a:endParaRPr/>
          </a:p>
          <a:p>
            <a:pPr algn="l">
              <a:defRPr/>
            </a:pPr>
            <a:r>
              <a:rPr lang="sk-SK" sz="2400"/>
              <a:t>3. predmet – voliteľný predmet podľa výberu, okrem CJ </a:t>
            </a:r>
            <a:endParaRPr/>
          </a:p>
          <a:p>
            <a:pPr algn="l">
              <a:defRPr/>
            </a:pPr>
            <a:r>
              <a:rPr lang="sk-SK" sz="2400"/>
              <a:t>   a dotácia  predmetu musí byť počas štúdia aspoň 6 hodín,</a:t>
            </a:r>
            <a:endParaRPr/>
          </a:p>
          <a:p>
            <a:pPr algn="l">
              <a:defRPr/>
            </a:pPr>
            <a:r>
              <a:rPr lang="sk-SK" sz="2400"/>
              <a:t>4. predmet – voliteľný predmet podľa výberu, ak si žiak </a:t>
            </a:r>
            <a:endParaRPr/>
          </a:p>
          <a:p>
            <a:pPr algn="l">
              <a:defRPr/>
            </a:pPr>
            <a:r>
              <a:rPr lang="sk-SK" sz="2400"/>
              <a:t>   vyberá druhý cudzí jazyk ako jeden z voliteľných predmetov,</a:t>
            </a:r>
            <a:endParaRPr/>
          </a:p>
          <a:p>
            <a:pPr algn="l">
              <a:defRPr/>
            </a:pPr>
            <a:r>
              <a:rPr lang="sk-SK" sz="2400"/>
              <a:t>   musí byť na tomto mieste, úroveň si žiak vyberá B2 aleboB1,</a:t>
            </a:r>
            <a:endParaRPr/>
          </a:p>
          <a:p>
            <a:pPr algn="l">
              <a:defRPr/>
            </a:pPr>
            <a:r>
              <a:rPr lang="sk-SK" sz="2400"/>
              <a:t> </a:t>
            </a:r>
            <a:endParaRPr/>
          </a:p>
          <a:p>
            <a:pPr algn="l">
              <a:defRPr/>
            </a:pPr>
            <a:r>
              <a:rPr lang="sk-SK" sz="2400"/>
              <a:t>5. dobrovoľný predmet                   </a:t>
            </a:r>
            <a:endParaRPr/>
          </a:p>
          <a:p>
            <a:pPr algn="l">
              <a:defRPr/>
            </a:pPr>
            <a:r>
              <a:rPr lang="sk-SK" sz="2400"/>
              <a:t>6. dobrovoľný predmet </a:t>
            </a:r>
            <a:endParaRPr/>
          </a:p>
          <a:p>
            <a:pPr>
              <a:defRPr/>
            </a:pPr>
            <a:endParaRPr lang="sk-SK" sz="2800"/>
          </a:p>
        </p:txBody>
      </p:sp>
      <p:sp>
        <p:nvSpPr>
          <p:cNvPr id="1144732232" name="Nadpis 2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Vypĺňanie  prihlášky </a:t>
            </a:r>
            <a:endParaRPr/>
          </a:p>
        </p:txBody>
      </p:sp>
      <p:sp>
        <p:nvSpPr>
          <p:cNvPr id="60958216" name="BlokTextu 3"/>
          <p:cNvSpPr txBox="1"/>
          <p:nvPr/>
        </p:nvSpPr>
        <p:spPr bwMode="auto">
          <a:xfrm>
            <a:off x="4211960" y="5301208"/>
            <a:ext cx="417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>
                <a:highlight>
                  <a:srgbClr val="FF0000"/>
                </a:highlight>
              </a:rPr>
              <a:t>Dobrovoľný predmet si vyberajú do 31. marca 2026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3447857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>
            <a:normAutofit lnSpcReduction="10000"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ústredná maturitná komisia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školská maturitná komisia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predmetová maturitná komisia</a:t>
            </a:r>
            <a:endParaRPr/>
          </a:p>
          <a:p>
            <a:pPr>
              <a:defRPr/>
            </a:pPr>
            <a:endParaRPr lang="sk-SK" sz="2400"/>
          </a:p>
          <a:p>
            <a:pPr>
              <a:defRPr/>
            </a:pPr>
            <a:r>
              <a:rPr lang="sk-SK" sz="2400"/>
              <a:t>Školskú maturitnú komisiu (ŠMK) tvorí predseda (z inej školy), riaditeľ školy a predsedovia predmetových maturitných komisií. </a:t>
            </a:r>
            <a:endParaRPr/>
          </a:p>
          <a:p>
            <a:pPr>
              <a:defRPr/>
            </a:pPr>
            <a:r>
              <a:rPr lang="sk-SK" sz="2400"/>
              <a:t> Predmetovú maturitnú komisiu (PMK) tvorí predseda (z inej školy) a dvaja skúšajúci, všetci s aprobáciou v danom predmete a praxou minimálne štyri roky. </a:t>
            </a:r>
            <a:endParaRPr/>
          </a:p>
          <a:p>
            <a:pPr>
              <a:defRPr/>
            </a:pPr>
            <a:r>
              <a:rPr lang="sk-SK" sz="2400"/>
              <a:t>PMK môže za jeden deň vyskúšať maximálne 24 žiakov. 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1503321919" name="Nadpis 2"/>
          <p:cNvSpPr>
            <a:spLocks noGrp="1"/>
          </p:cNvSpPr>
          <p:nvPr>
            <p:ph type="title"/>
          </p:nvPr>
        </p:nvSpPr>
        <p:spPr bwMode="auto">
          <a:xfrm>
            <a:off x="899592" y="975360"/>
            <a:ext cx="784887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pl-PL" sz="2800">
                <a:latin typeface="Monotype Corsiva"/>
              </a:rPr>
            </a:br>
            <a:r>
              <a:rPr lang="pl-PL" sz="2800">
                <a:latin typeface="Monotype Corsiva"/>
              </a:rPr>
              <a:t>ZABEZPEČENIE A OrganizáciA a priebeh MS </a:t>
            </a:r>
            <a:br>
              <a:rPr lang="pl-PL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6487575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1484784"/>
            <a:ext cx="8229600" cy="5256584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sk-SK" sz="6200"/>
              <a:t>Písomná maturitná skúška z predmetov slovenský jazyk, cudzie jazyky, pozostáva z externej časti a internej časti, pričom interná časť má písomnú aj ústnu formu, matematika má iba externú časť.</a:t>
            </a:r>
            <a:endParaRPr/>
          </a:p>
          <a:p>
            <a:pPr>
              <a:defRPr/>
            </a:pPr>
            <a:r>
              <a:rPr lang="sk-SK" sz="6200"/>
              <a:t>Externá časť (EČ MS) je test zadávaný Národnou inštitúciou vzdelávania a mládeže certifikovaných meraní vzdelávania (NIVAM) a vykonáva sa v rovnakom čase na celom území Slovenskej republiky.  www.nivam.sk</a:t>
            </a:r>
            <a:endParaRPr/>
          </a:p>
          <a:p>
            <a:pPr>
              <a:defRPr/>
            </a:pPr>
            <a:r>
              <a:rPr lang="sk-SK" sz="7200"/>
              <a:t>Písomná forma internej časti (PF IČ MS) je vypracovanie jednej z centrálne zadaných tém, ktorá sa vyhodnocuje priamo na škole. EČ MS a PFIČ MS - píšu sa zo Slovenského jazyka a literatúry a z cudzích jazykov, EČ MS z matematiky - píšu sa v marci 2026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10.3. – slovenský jazyk a literatúra,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11.3. – cudzí jazyk,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12.3. – matematika</a:t>
            </a:r>
            <a:endParaRPr/>
          </a:p>
          <a:p>
            <a:pPr>
              <a:defRPr/>
            </a:pPr>
            <a:r>
              <a:rPr lang="sk-SK" sz="8600">
                <a:highlight>
                  <a:srgbClr val="FF0000"/>
                </a:highlight>
              </a:rPr>
              <a:t>    </a:t>
            </a:r>
            <a:r>
              <a:rPr lang="sk-SK" sz="6200">
                <a:highlight>
                  <a:srgbClr val="FF0000"/>
                </a:highlight>
              </a:rPr>
              <a:t>náhradný termín externá časť: 8.4. – 13.4. 2026,</a:t>
            </a:r>
            <a:endParaRPr/>
          </a:p>
          <a:p>
            <a:pPr>
              <a:defRPr/>
            </a:pPr>
            <a:endParaRPr lang="sk-SK" sz="4200"/>
          </a:p>
          <a:p>
            <a:pPr>
              <a:defRPr/>
            </a:pPr>
            <a:r>
              <a:rPr lang="sk-SK" sz="8000"/>
              <a:t>Ústna forma internej časti (ÚF IČ MS) je ústna odpoveď pred trojčlennou maturitnou komisiou.</a:t>
            </a:r>
            <a:endParaRPr/>
          </a:p>
          <a:p>
            <a:pPr>
              <a:defRPr/>
            </a:pPr>
            <a:r>
              <a:rPr lang="sk-SK" sz="8000"/>
              <a:t>Na našom gymnáziu bude prebiehať</a:t>
            </a:r>
            <a:endParaRPr/>
          </a:p>
          <a:p>
            <a:pPr>
              <a:defRPr/>
            </a:pPr>
            <a:r>
              <a:rPr lang="sk-SK" sz="8000"/>
              <a:t>v termíne:  </a:t>
            </a:r>
            <a:r>
              <a:rPr lang="sk-SK" sz="8000">
                <a:highlight>
                  <a:srgbClr val="FF0000"/>
                </a:highlight>
              </a:rPr>
              <a:t>od 18. </a:t>
            </a:r>
            <a:r>
              <a:rPr lang="sk-SK" sz="8000">
                <a:highlight>
                  <a:srgbClr val="FF0000"/>
                </a:highlight>
              </a:rPr>
              <a:t>mája </a:t>
            </a:r>
            <a:r>
              <a:rPr lang="sk-SK" sz="8000">
                <a:highlight>
                  <a:srgbClr val="FF0000"/>
                </a:highlight>
              </a:rPr>
              <a:t>do </a:t>
            </a:r>
            <a:r>
              <a:rPr lang="sk-SK" sz="8000">
                <a:highlight>
                  <a:srgbClr val="FF0000"/>
                </a:highlight>
              </a:rPr>
              <a:t>22.mája </a:t>
            </a:r>
            <a:r>
              <a:rPr lang="sk-SK" sz="8000">
                <a:highlight>
                  <a:srgbClr val="FF0000"/>
                </a:highlight>
              </a:rPr>
              <a:t>2026. 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1123900709" name="Nadpis 2"/>
          <p:cNvSpPr>
            <a:spLocks noGrp="1"/>
          </p:cNvSpPr>
          <p:nvPr>
            <p:ph type="title"/>
          </p:nvPr>
        </p:nvSpPr>
        <p:spPr bwMode="auto">
          <a:xfrm>
            <a:off x="1475656" y="692696"/>
            <a:ext cx="6264696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Zloženie maturitnej skúšky</a:t>
            </a: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23377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420888"/>
            <a:ext cx="8229600" cy="40751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2800"/>
              <a:t>SLOVENSKÝ JAZYK A LITERATÚRA  </a:t>
            </a:r>
            <a:endParaRPr/>
          </a:p>
          <a:p>
            <a:pPr>
              <a:defRPr/>
            </a:pPr>
            <a:r>
              <a:rPr lang="sk-SK" sz="2800"/>
              <a:t>Trvanie testov EČ MS: 100 minút </a:t>
            </a:r>
            <a:endParaRPr/>
          </a:p>
          <a:p>
            <a:pPr>
              <a:defRPr/>
            </a:pPr>
            <a:r>
              <a:rPr lang="sk-SK" sz="2800"/>
              <a:t>Formát úloh: 40 úloh s výberom odpovede, 24 úloh s krátkou odpoveďou </a:t>
            </a:r>
            <a:endParaRPr/>
          </a:p>
          <a:p>
            <a:pPr>
              <a:defRPr/>
            </a:pPr>
            <a:r>
              <a:rPr lang="sk-SK" sz="2800"/>
              <a:t>Trvanie PFIČ MS: 150 minút, 1,5 strany, 600 - 800 slov</a:t>
            </a:r>
            <a:endParaRPr/>
          </a:p>
          <a:p>
            <a:pPr>
              <a:defRPr/>
            </a:pPr>
            <a:r>
              <a:rPr lang="sk-SK" sz="2800"/>
              <a:t>Formát úloh: súbor štyroch tém s určenou žánrovou formou, z ktorých si žiak vyberie a vypracuje iba jednu.</a:t>
            </a:r>
            <a:endParaRPr/>
          </a:p>
          <a:p>
            <a:pPr>
              <a:defRPr/>
            </a:pPr>
            <a:r>
              <a:rPr lang="sk-SK" u="sng">
                <a:hlinkClick r:id="rId3" tooltip=""/>
              </a:rPr>
              <a:t>Maturitný test SJL 2023</a:t>
            </a:r>
            <a:endParaRPr lang="sk-SK"/>
          </a:p>
        </p:txBody>
      </p:sp>
      <p:sp>
        <p:nvSpPr>
          <p:cNvPr id="1568593498" name="Nadpis 2"/>
          <p:cNvSpPr>
            <a:spLocks noGrp="1"/>
          </p:cNvSpPr>
          <p:nvPr>
            <p:ph type="title"/>
          </p:nvPr>
        </p:nvSpPr>
        <p:spPr bwMode="auto">
          <a:xfrm>
            <a:off x="1347056" y="908720"/>
            <a:ext cx="6449888" cy="70104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k-SK" sz="3100">
                <a:latin typeface="Monotype Corsiva"/>
              </a:rPr>
            </a:br>
            <a:r>
              <a:rPr lang="sk-SK" sz="3100">
                <a:latin typeface="Monotype Corsiva"/>
              </a:rPr>
              <a:t>PREHĽAD PRIPRAVOVANÝCH TESTOV  </a:t>
            </a:r>
            <a:br>
              <a:rPr lang="sk-SK" sz="3100">
                <a:latin typeface="Monotype Corsiva"/>
              </a:rPr>
            </a:br>
            <a:r>
              <a:rPr lang="sk-SK"/>
              <a:t>  </a:t>
            </a:r>
            <a:br>
              <a:rPr lang="sk-SK"/>
            </a:br>
            <a:endParaRPr lang="sk-SK"/>
          </a:p>
        </p:txBody>
      </p:sp>
      <p:sp>
        <p:nvSpPr>
          <p:cNvPr id="452479860" name="BlokTextu 3"/>
          <p:cNvSpPr txBox="1"/>
          <p:nvPr/>
        </p:nvSpPr>
        <p:spPr bwMode="auto">
          <a:xfrm>
            <a:off x="1763687" y="1988840"/>
            <a:ext cx="5145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k-SK" u="sng">
                <a:hlinkClick r:id="rId4" tooltip=""/>
              </a:rPr>
              <a:t>Podrobné špecifikácie testov EČ MS a zadaní PFIČ MS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ckTie">
  <a:themeElements>
    <a:clrScheme name="Vlastná 1">
      <a:dk1>
        <a:srgbClr val="4F6128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Arial"/>
        <a:cs typeface="Arial"/>
      </a:majorFont>
      <a:minorFont>
        <a:latin typeface="Garamond"/>
        <a:ea typeface="Arial"/>
        <a:cs typeface="Arial"/>
      </a:minorFont>
    </a:fontScheme>
    <a:fmtScheme name="BlackTie">
      <a:fillStyleLst>
        <a:solidFill>
          <a:schemeClr val="phClr"/>
        </a:solidFill>
        <a:gradFill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>
          <a:blip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0</TotalTime>
  <Words>0</Words>
  <Application>ONLYOFFICE/9.1.0.167</Application>
  <PresentationFormat>On-screen Show (4:3)</PresentationFormat>
  <Paragraphs>0</Paragraphs>
  <Slides>18</Slides>
  <Notes>18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MATURITA 2018</dc:title>
  <dc:creator>admin</dc:creator>
  <cp:lastModifiedBy/>
  <cp:revision>47</cp:revision>
  <dcterms:created xsi:type="dcterms:W3CDTF">2017-09-24T10:41:43Z</dcterms:created>
  <dcterms:modified xsi:type="dcterms:W3CDTF">2026-03-25T08:50:43Z</dcterms:modified>
</cp:coreProperties>
</file>