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61" r:id="rId4"/>
    <p:sldId id="258" r:id="rId5"/>
    <p:sldId id="259" r:id="rId6"/>
    <p:sldId id="260" r:id="rId7"/>
    <p:sldId id="270" r:id="rId8"/>
    <p:sldId id="262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DE9A4-1387-49D9-A4F1-BCDFECCBFFF2}" v="2" dt="2024-01-30T08:57:19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67" autoAdjust="0"/>
  </p:normalViewPr>
  <p:slideViewPr>
    <p:cSldViewPr>
      <p:cViewPr varScale="1">
        <p:scale>
          <a:sx n="96" d="100"/>
          <a:sy n="96" d="100"/>
        </p:scale>
        <p:origin x="16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0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ľga Bertová" userId="eaa0eed3e453b8cc" providerId="LiveId" clId="{C245EE69-ED7F-4A72-978F-2CC553CD9AC0}"/>
    <pc:docChg chg="custSel modSld">
      <pc:chgData name="Oľga Bertová" userId="eaa0eed3e453b8cc" providerId="LiveId" clId="{C245EE69-ED7F-4A72-978F-2CC553CD9AC0}" dt="2023-09-21T08:40:14.552" v="6" actId="6549"/>
      <pc:docMkLst>
        <pc:docMk/>
      </pc:docMkLst>
      <pc:sldChg chg="modSp mod">
        <pc:chgData name="Oľga Bertová" userId="eaa0eed3e453b8cc" providerId="LiveId" clId="{C245EE69-ED7F-4A72-978F-2CC553CD9AC0}" dt="2023-09-21T08:39:46.835" v="3" actId="20577"/>
        <pc:sldMkLst>
          <pc:docMk/>
          <pc:sldMk cId="3121223337" sldId="258"/>
        </pc:sldMkLst>
        <pc:spChg chg="mod">
          <ac:chgData name="Oľga Bertová" userId="eaa0eed3e453b8cc" providerId="LiveId" clId="{C245EE69-ED7F-4A72-978F-2CC553CD9AC0}" dt="2023-09-21T08:39:46.835" v="3" actId="20577"/>
          <ac:spMkLst>
            <pc:docMk/>
            <pc:sldMk cId="3121223337" sldId="258"/>
            <ac:spMk id="3" creationId="{00000000-0000-0000-0000-000000000000}"/>
          </ac:spMkLst>
        </pc:spChg>
      </pc:sldChg>
      <pc:sldChg chg="modSp mod">
        <pc:chgData name="Oľga Bertová" userId="eaa0eed3e453b8cc" providerId="LiveId" clId="{C245EE69-ED7F-4A72-978F-2CC553CD9AC0}" dt="2023-09-21T08:40:14.552" v="6" actId="6549"/>
        <pc:sldMkLst>
          <pc:docMk/>
          <pc:sldMk cId="478861920" sldId="268"/>
        </pc:sldMkLst>
        <pc:spChg chg="mod">
          <ac:chgData name="Oľga Bertová" userId="eaa0eed3e453b8cc" providerId="LiveId" clId="{C245EE69-ED7F-4A72-978F-2CC553CD9AC0}" dt="2023-09-21T08:40:14.552" v="6" actId="6549"/>
          <ac:spMkLst>
            <pc:docMk/>
            <pc:sldMk cId="478861920" sldId="268"/>
            <ac:spMk id="2" creationId="{00000000-0000-0000-0000-000000000000}"/>
          </ac:spMkLst>
        </pc:spChg>
      </pc:sldChg>
    </pc:docChg>
  </pc:docChgLst>
  <pc:docChgLst>
    <pc:chgData name="Oľga Bertová" userId="eaa0eed3e453b8cc" providerId="LiveId" clId="{EB8DE9A4-1387-49D9-A4F1-BCDFECCBFFF2}"/>
    <pc:docChg chg="modSld">
      <pc:chgData name="Oľga Bertová" userId="eaa0eed3e453b8cc" providerId="LiveId" clId="{EB8DE9A4-1387-49D9-A4F1-BCDFECCBFFF2}" dt="2024-01-30T08:56:36.170" v="54" actId="20577"/>
      <pc:docMkLst>
        <pc:docMk/>
      </pc:docMkLst>
      <pc:sldChg chg="modSp mod">
        <pc:chgData name="Oľga Bertová" userId="eaa0eed3e453b8cc" providerId="LiveId" clId="{EB8DE9A4-1387-49D9-A4F1-BCDFECCBFFF2}" dt="2024-01-30T08:42:30.736" v="1" actId="20577"/>
        <pc:sldMkLst>
          <pc:docMk/>
          <pc:sldMk cId="2087120546" sldId="262"/>
        </pc:sldMkLst>
        <pc:spChg chg="mod">
          <ac:chgData name="Oľga Bertová" userId="eaa0eed3e453b8cc" providerId="LiveId" clId="{EB8DE9A4-1387-49D9-A4F1-BCDFECCBFFF2}" dt="2024-01-30T08:42:30.736" v="1" actId="20577"/>
          <ac:spMkLst>
            <pc:docMk/>
            <pc:sldMk cId="2087120546" sldId="262"/>
            <ac:spMk id="2" creationId="{00000000-0000-0000-0000-000000000000}"/>
          </ac:spMkLst>
        </pc:spChg>
      </pc:sldChg>
      <pc:sldChg chg="addSp modSp mod">
        <pc:chgData name="Oľga Bertová" userId="eaa0eed3e453b8cc" providerId="LiveId" clId="{EB8DE9A4-1387-49D9-A4F1-BCDFECCBFFF2}" dt="2024-01-30T08:56:36.170" v="54" actId="20577"/>
        <pc:sldMkLst>
          <pc:docMk/>
          <pc:sldMk cId="1614094651" sldId="272"/>
        </pc:sldMkLst>
        <pc:spChg chg="mod">
          <ac:chgData name="Oľga Bertová" userId="eaa0eed3e453b8cc" providerId="LiveId" clId="{EB8DE9A4-1387-49D9-A4F1-BCDFECCBFFF2}" dt="2024-01-30T08:55:25.469" v="2" actId="1076"/>
          <ac:spMkLst>
            <pc:docMk/>
            <pc:sldMk cId="1614094651" sldId="272"/>
            <ac:spMk id="2" creationId="{00000000-0000-0000-0000-000000000000}"/>
          </ac:spMkLst>
        </pc:spChg>
        <pc:spChg chg="add mod">
          <ac:chgData name="Oľga Bertová" userId="eaa0eed3e453b8cc" providerId="LiveId" clId="{EB8DE9A4-1387-49D9-A4F1-BCDFECCBFFF2}" dt="2024-01-30T08:56:36.170" v="54" actId="20577"/>
          <ac:spMkLst>
            <pc:docMk/>
            <pc:sldMk cId="1614094651" sldId="272"/>
            <ac:spMk id="4" creationId="{4308BDA1-1D36-0BE9-8348-3DBD99731586}"/>
          </ac:spMkLst>
        </pc:spChg>
      </pc:sldChg>
    </pc:docChg>
  </pc:docChgLst>
  <pc:docChgLst>
    <pc:chgData name="Oľga Bertová" userId="eaa0eed3e453b8cc" providerId="LiveId" clId="{8D6AC2FE-C5A8-4FB3-9A58-C305E7FA14AC}"/>
    <pc:docChg chg="custSel modSld">
      <pc:chgData name="Oľga Bertová" userId="eaa0eed3e453b8cc" providerId="LiveId" clId="{8D6AC2FE-C5A8-4FB3-9A58-C305E7FA14AC}" dt="2023-09-13T18:26:35.578" v="114" actId="20577"/>
      <pc:docMkLst>
        <pc:docMk/>
      </pc:docMkLst>
      <pc:sldChg chg="addSp modSp mod">
        <pc:chgData name="Oľga Bertová" userId="eaa0eed3e453b8cc" providerId="LiveId" clId="{8D6AC2FE-C5A8-4FB3-9A58-C305E7FA14AC}" dt="2023-09-13T18:24:26.088" v="87" actId="20577"/>
        <pc:sldMkLst>
          <pc:docMk/>
          <pc:sldMk cId="1217212321" sldId="264"/>
        </pc:sldMkLst>
        <pc:spChg chg="mod">
          <ac:chgData name="Oľga Bertová" userId="eaa0eed3e453b8cc" providerId="LiveId" clId="{8D6AC2FE-C5A8-4FB3-9A58-C305E7FA14AC}" dt="2023-09-13T18:22:49.758" v="64" actId="14100"/>
          <ac:spMkLst>
            <pc:docMk/>
            <pc:sldMk cId="1217212321" sldId="264"/>
            <ac:spMk id="2" creationId="{00000000-0000-0000-0000-000000000000}"/>
          </ac:spMkLst>
        </pc:spChg>
        <pc:spChg chg="add mod">
          <ac:chgData name="Oľga Bertová" userId="eaa0eed3e453b8cc" providerId="LiveId" clId="{8D6AC2FE-C5A8-4FB3-9A58-C305E7FA14AC}" dt="2023-09-13T18:22:12.040" v="61" actId="20577"/>
          <ac:spMkLst>
            <pc:docMk/>
            <pc:sldMk cId="1217212321" sldId="264"/>
            <ac:spMk id="4" creationId="{07352D14-12F6-D993-EFF6-8F6ABE406597}"/>
          </ac:spMkLst>
        </pc:spChg>
        <pc:spChg chg="add mod">
          <ac:chgData name="Oľga Bertová" userId="eaa0eed3e453b8cc" providerId="LiveId" clId="{8D6AC2FE-C5A8-4FB3-9A58-C305E7FA14AC}" dt="2023-09-13T18:24:26.088" v="87" actId="20577"/>
          <ac:spMkLst>
            <pc:docMk/>
            <pc:sldMk cId="1217212321" sldId="264"/>
            <ac:spMk id="5" creationId="{BE1F8513-A510-F888-D8D6-B565359DA38A}"/>
          </ac:spMkLst>
        </pc:spChg>
      </pc:sldChg>
      <pc:sldChg chg="addSp modSp mod">
        <pc:chgData name="Oľga Bertová" userId="eaa0eed3e453b8cc" providerId="LiveId" clId="{8D6AC2FE-C5A8-4FB3-9A58-C305E7FA14AC}" dt="2023-09-13T18:26:35.578" v="114" actId="20577"/>
        <pc:sldMkLst>
          <pc:docMk/>
          <pc:sldMk cId="4248533195" sldId="265"/>
        </pc:sldMkLst>
        <pc:spChg chg="mod">
          <ac:chgData name="Oľga Bertová" userId="eaa0eed3e453b8cc" providerId="LiveId" clId="{8D6AC2FE-C5A8-4FB3-9A58-C305E7FA14AC}" dt="2023-09-13T18:15:38.306" v="3" actId="6549"/>
          <ac:spMkLst>
            <pc:docMk/>
            <pc:sldMk cId="4248533195" sldId="265"/>
            <ac:spMk id="2" creationId="{00000000-0000-0000-0000-000000000000}"/>
          </ac:spMkLst>
        </pc:spChg>
        <pc:spChg chg="add mod">
          <ac:chgData name="Oľga Bertová" userId="eaa0eed3e453b8cc" providerId="LiveId" clId="{8D6AC2FE-C5A8-4FB3-9A58-C305E7FA14AC}" dt="2023-09-13T18:26:35.578" v="114" actId="20577"/>
          <ac:spMkLst>
            <pc:docMk/>
            <pc:sldMk cId="4248533195" sldId="265"/>
            <ac:spMk id="4" creationId="{2B22A912-3B5A-D043-EB5D-1511F1E57984}"/>
          </ac:spMkLst>
        </pc:spChg>
      </pc:sldChg>
      <pc:sldChg chg="modSp mod">
        <pc:chgData name="Oľga Bertová" userId="eaa0eed3e453b8cc" providerId="LiveId" clId="{8D6AC2FE-C5A8-4FB3-9A58-C305E7FA14AC}" dt="2023-09-13T18:16:35.546" v="11" actId="20577"/>
        <pc:sldMkLst>
          <pc:docMk/>
          <pc:sldMk cId="478861920" sldId="268"/>
        </pc:sldMkLst>
        <pc:spChg chg="mod">
          <ac:chgData name="Oľga Bertová" userId="eaa0eed3e453b8cc" providerId="LiveId" clId="{8D6AC2FE-C5A8-4FB3-9A58-C305E7FA14AC}" dt="2023-09-13T18:16:35.546" v="11" actId="20577"/>
          <ac:spMkLst>
            <pc:docMk/>
            <pc:sldMk cId="478861920" sldId="268"/>
            <ac:spMk id="2" creationId="{00000000-0000-0000-0000-000000000000}"/>
          </ac:spMkLst>
        </pc:spChg>
      </pc:sldChg>
      <pc:sldChg chg="modSp mod">
        <pc:chgData name="Oľga Bertová" userId="eaa0eed3e453b8cc" providerId="LiveId" clId="{8D6AC2FE-C5A8-4FB3-9A58-C305E7FA14AC}" dt="2023-09-13T18:19:08.515" v="35" actId="20577"/>
        <pc:sldMkLst>
          <pc:docMk/>
          <pc:sldMk cId="1614094651" sldId="272"/>
        </pc:sldMkLst>
        <pc:spChg chg="mod">
          <ac:chgData name="Oľga Bertová" userId="eaa0eed3e453b8cc" providerId="LiveId" clId="{8D6AC2FE-C5A8-4FB3-9A58-C305E7FA14AC}" dt="2023-09-13T18:19:08.515" v="35" actId="20577"/>
          <ac:spMkLst>
            <pc:docMk/>
            <pc:sldMk cId="1614094651" sldId="272"/>
            <ac:spMk id="2" creationId="{00000000-0000-0000-0000-000000000000}"/>
          </ac:spMkLst>
        </pc:spChg>
      </pc:sldChg>
    </pc:docChg>
  </pc:docChgLst>
  <pc:docChgLst>
    <pc:chgData name="Oľga Bertová" userId="eaa0eed3e453b8cc" providerId="LiveId" clId="{BD9E0737-DB72-4F20-985F-785D56469913}"/>
    <pc:docChg chg="custSel modSld">
      <pc:chgData name="Oľga Bertová" userId="eaa0eed3e453b8cc" providerId="LiveId" clId="{BD9E0737-DB72-4F20-985F-785D56469913}" dt="2022-09-06T04:40:52.185" v="106" actId="20577"/>
      <pc:docMkLst>
        <pc:docMk/>
      </pc:docMkLst>
      <pc:sldChg chg="modSp mod">
        <pc:chgData name="Oľga Bertová" userId="eaa0eed3e453b8cc" providerId="LiveId" clId="{BD9E0737-DB72-4F20-985F-785D56469913}" dt="2022-09-05T21:17:06.241" v="1" actId="20577"/>
        <pc:sldMkLst>
          <pc:docMk/>
          <pc:sldMk cId="2767185887" sldId="256"/>
        </pc:sldMkLst>
        <pc:spChg chg="mod">
          <ac:chgData name="Oľga Bertová" userId="eaa0eed3e453b8cc" providerId="LiveId" clId="{BD9E0737-DB72-4F20-985F-785D56469913}" dt="2022-09-05T21:17:06.241" v="1" actId="20577"/>
          <ac:spMkLst>
            <pc:docMk/>
            <pc:sldMk cId="2767185887" sldId="256"/>
            <ac:spMk id="2" creationId="{00000000-0000-0000-0000-000000000000}"/>
          </ac:spMkLst>
        </pc:spChg>
      </pc:sldChg>
      <pc:sldChg chg="modSp mod">
        <pc:chgData name="Oľga Bertová" userId="eaa0eed3e453b8cc" providerId="LiveId" clId="{BD9E0737-DB72-4F20-985F-785D56469913}" dt="2022-09-05T21:17:28.019" v="5" actId="20577"/>
        <pc:sldMkLst>
          <pc:docMk/>
          <pc:sldMk cId="3121223337" sldId="258"/>
        </pc:sldMkLst>
        <pc:spChg chg="mod">
          <ac:chgData name="Oľga Bertová" userId="eaa0eed3e453b8cc" providerId="LiveId" clId="{BD9E0737-DB72-4F20-985F-785D56469913}" dt="2022-09-05T21:17:28.019" v="5" actId="20577"/>
          <ac:spMkLst>
            <pc:docMk/>
            <pc:sldMk cId="3121223337" sldId="258"/>
            <ac:spMk id="3" creationId="{00000000-0000-0000-0000-000000000000}"/>
          </ac:spMkLst>
        </pc:spChg>
      </pc:sldChg>
      <pc:sldChg chg="modSp mod">
        <pc:chgData name="Oľga Bertová" userId="eaa0eed3e453b8cc" providerId="LiveId" clId="{BD9E0737-DB72-4F20-985F-785D56469913}" dt="2022-09-06T04:40:52.185" v="106" actId="20577"/>
        <pc:sldMkLst>
          <pc:docMk/>
          <pc:sldMk cId="2087120546" sldId="262"/>
        </pc:sldMkLst>
        <pc:spChg chg="mod">
          <ac:chgData name="Oľga Bertová" userId="eaa0eed3e453b8cc" providerId="LiveId" clId="{BD9E0737-DB72-4F20-985F-785D56469913}" dt="2022-09-06T04:40:52.185" v="106" actId="20577"/>
          <ac:spMkLst>
            <pc:docMk/>
            <pc:sldMk cId="2087120546" sldId="262"/>
            <ac:spMk id="2" creationId="{00000000-0000-0000-0000-000000000000}"/>
          </ac:spMkLst>
        </pc:spChg>
      </pc:sldChg>
      <pc:sldChg chg="modSp mod">
        <pc:chgData name="Oľga Bertová" userId="eaa0eed3e453b8cc" providerId="LiveId" clId="{BD9E0737-DB72-4F20-985F-785D56469913}" dt="2022-09-05T21:23:22.217" v="92" actId="20577"/>
        <pc:sldMkLst>
          <pc:docMk/>
          <pc:sldMk cId="478861920" sldId="268"/>
        </pc:sldMkLst>
        <pc:spChg chg="mod">
          <ac:chgData name="Oľga Bertová" userId="eaa0eed3e453b8cc" providerId="LiveId" clId="{BD9E0737-DB72-4F20-985F-785D56469913}" dt="2022-09-05T21:23:22.217" v="92" actId="20577"/>
          <ac:spMkLst>
            <pc:docMk/>
            <pc:sldMk cId="478861920" sldId="26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446B5-31AD-4766-8992-530C1F7C4AF6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5546-A749-49E5-9C92-5EC7E3B137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288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546-A749-49E5-9C92-5EC7E3B1374C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337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A106183-1881-47E6-8059-2B2A7A113E10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A106183-1881-47E6-8059-2B2A7A113E10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2A106183-1881-47E6-8059-2B2A7A113E10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A106183-1881-47E6-8059-2B2A7A113E10}" type="datetimeFigureOut">
              <a:rPr lang="sk-SK" smtClean="0"/>
              <a:t>30. 1. 2024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20271B0F-0585-4E8A-9DFB-C4BDA197292D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zmaturuj.zones.sk/materialy/maturitne-testy/2023/NJ-B2.pdf" TargetMode="External"/><Relationship Id="rId2" Type="http://schemas.openxmlformats.org/officeDocument/2006/relationships/hyperlink" Target="https://zmaturuj.zones.sk/materialy/maturitne-testy/2023/AJ-B2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maturuj.zones.sk/materialy/maturitne-testy/2023/MAT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nucem.sk/sk/merania/narodne-merania/maturita" TargetMode="External"/><Relationship Id="rId2" Type="http://schemas.openxmlformats.org/officeDocument/2006/relationships/hyperlink" Target="https://zmaturuj.zones.sk/materialy/maturitne-testy/2023/SJ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2400" b="1" dirty="0">
                <a:latin typeface="Monotype Corsiva" panose="03010101010201010101" pitchFamily="66" charset="0"/>
              </a:rPr>
              <a:t>vypracovala:  RNDr. </a:t>
            </a:r>
            <a:r>
              <a:rPr lang="sk-SK" sz="2400" b="1" dirty="0" err="1">
                <a:latin typeface="Monotype Corsiva" panose="03010101010201010101" pitchFamily="66" charset="0"/>
              </a:rPr>
              <a:t>Bertová</a:t>
            </a:r>
            <a:r>
              <a:rPr lang="sk-SK" sz="2400" b="1" dirty="0">
                <a:latin typeface="Monotype Corsiva" panose="03010101010201010101" pitchFamily="66" charset="0"/>
              </a:rPr>
              <a:t> Oľga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2492896"/>
            <a:ext cx="4013200" cy="599440"/>
          </a:xfrm>
        </p:spPr>
        <p:txBody>
          <a:bodyPr>
            <a:noAutofit/>
          </a:bodyPr>
          <a:lstStyle/>
          <a:p>
            <a:r>
              <a:rPr lang="sk-SK" sz="4400" dirty="0" err="1">
                <a:latin typeface="Monotype Corsiva" panose="03010101010201010101" pitchFamily="66" charset="0"/>
              </a:rPr>
              <a:t>MATURIta</a:t>
            </a:r>
            <a:r>
              <a:rPr lang="sk-SK" sz="4400" dirty="0">
                <a:latin typeface="Monotype Corsiva" panose="03010101010201010101" pitchFamily="66" charset="0"/>
              </a:rPr>
              <a:t> 2024</a:t>
            </a:r>
            <a:endParaRPr lang="sk-SK" sz="1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8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48536"/>
          </a:xfrm>
        </p:spPr>
        <p:txBody>
          <a:bodyPr/>
          <a:lstStyle/>
          <a:p>
            <a:r>
              <a:rPr lang="sk-SK" sz="2800" dirty="0"/>
              <a:t>CUDZÍ JAZYK  B2  </a:t>
            </a:r>
          </a:p>
          <a:p>
            <a:r>
              <a:rPr lang="sk-SK" sz="2800" dirty="0"/>
              <a:t>Trvanie testov EČ MS: 120 minút </a:t>
            </a:r>
          </a:p>
          <a:p>
            <a:r>
              <a:rPr lang="sk-SK" sz="2800" dirty="0"/>
              <a:t>Formát úloh: 46 úloh s výberom odpovede, 34 úloh s krátkou odpoveďou </a:t>
            </a:r>
          </a:p>
          <a:p>
            <a:r>
              <a:rPr lang="sk-SK" sz="2800" dirty="0"/>
              <a:t>Trvanie PFIČ MS: 60 minút </a:t>
            </a:r>
          </a:p>
          <a:p>
            <a:r>
              <a:rPr lang="sk-SK" sz="2800" dirty="0"/>
              <a:t>Formát úloh: 1 zadanie s určenou žánrovou formou. 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31640" y="975360"/>
            <a:ext cx="6552728" cy="701040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Monotype Corsiva" panose="03010101010201010101" pitchFamily="66" charset="0"/>
              </a:rPr>
              <a:t>PREHĽAD PRIPRAVOVANÝCH TESTOV  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07352D14-12F6-D993-EFF6-8F6ABE406597}"/>
              </a:ext>
            </a:extLst>
          </p:cNvPr>
          <p:cNvSpPr txBox="1"/>
          <p:nvPr/>
        </p:nvSpPr>
        <p:spPr>
          <a:xfrm>
            <a:off x="2987824" y="5301208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2"/>
              </a:rPr>
              <a:t>Maturitný test z ANJ 2023</a:t>
            </a:r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BE1F8513-A510-F888-D8D6-B565359DA38A}"/>
              </a:ext>
            </a:extLst>
          </p:cNvPr>
          <p:cNvSpPr txBox="1"/>
          <p:nvPr/>
        </p:nvSpPr>
        <p:spPr>
          <a:xfrm>
            <a:off x="3131840" y="580061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hlinkClick r:id="rId3"/>
              </a:rPr>
              <a:t>Maturitný test z NEJ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7212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MATEMATIKA  </a:t>
            </a:r>
          </a:p>
          <a:p>
            <a:r>
              <a:rPr lang="sk-SK" sz="2800" dirty="0"/>
              <a:t>Žiaci si môžu tento predmet vybrať i v rámci dobrovoľnej MS </a:t>
            </a:r>
          </a:p>
          <a:p>
            <a:r>
              <a:rPr lang="sk-SK" sz="2800" dirty="0"/>
              <a:t>Trvanie testu EČ MS: 150 minút </a:t>
            </a:r>
          </a:p>
          <a:p>
            <a:r>
              <a:rPr lang="sk-SK" sz="2800" dirty="0"/>
              <a:t>Formát úloh: 20 úloh s krátkou odpoveďou, 10 úloh s výberom odpovede.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75656" y="980728"/>
            <a:ext cx="6192688" cy="701040"/>
          </a:xfrm>
        </p:spPr>
        <p:txBody>
          <a:bodyPr>
            <a:noAutofit/>
          </a:bodyPr>
          <a:lstStyle/>
          <a:p>
            <a:r>
              <a:rPr lang="sk-SK" sz="2800" dirty="0">
                <a:latin typeface="Monotype Corsiva" panose="03010101010201010101" pitchFamily="66" charset="0"/>
              </a:rPr>
              <a:t>PREHĽAD PRIPRAVOVANÝCH TESTOV 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2B22A912-3B5A-D043-EB5D-1511F1E57984}"/>
              </a:ext>
            </a:extLst>
          </p:cNvPr>
          <p:cNvSpPr txBox="1"/>
          <p:nvPr/>
        </p:nvSpPr>
        <p:spPr>
          <a:xfrm>
            <a:off x="3203848" y="5327497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hlinkClick r:id="rId2"/>
              </a:rPr>
              <a:t>Maturitný test z MAT 2023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853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Hodnotenie žiaka na maturitnej skúške môže byť vyjadrené percentom úspešnosti alebo stupňom prospechu.</a:t>
            </a:r>
          </a:p>
          <a:p>
            <a:r>
              <a:rPr lang="sk-SK" dirty="0"/>
              <a:t>EČ MS a PF IČ MS sa hodnotí percentom úspešnosti – pomer počtu správnych odpovedí ku počtu všetkých odpovedí </a:t>
            </a:r>
          </a:p>
          <a:p>
            <a:r>
              <a:rPr lang="sk-SK" dirty="0"/>
              <a:t>     a </a:t>
            </a:r>
            <a:r>
              <a:rPr lang="sk-SK" dirty="0" err="1"/>
              <a:t>percentilom</a:t>
            </a:r>
            <a:r>
              <a:rPr lang="sk-SK" dirty="0"/>
              <a:t> – vyjadruje, koľko percent všetkých žiakov študent predbehol v danom predmete. </a:t>
            </a:r>
          </a:p>
          <a:p>
            <a:r>
              <a:rPr lang="sk-SK" dirty="0"/>
              <a:t>Výsledky EČ MS a PF IČ MS oznámi žiakom riaditeľ školy najneskôr 10 dní pred termínom ÚF IČ MS (pred odchodom na akademický týždeň).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47664" y="975360"/>
            <a:ext cx="6408712" cy="701040"/>
          </a:xfrm>
        </p:spPr>
        <p:txBody>
          <a:bodyPr>
            <a:normAutofit fontScale="90000"/>
          </a:bodyPr>
          <a:lstStyle/>
          <a:p>
            <a:br>
              <a:rPr lang="sk-SK" dirty="0"/>
            </a:br>
            <a:r>
              <a:rPr lang="sk-SK" sz="3100" dirty="0">
                <a:latin typeface="Monotype Corsiva" panose="03010101010201010101" pitchFamily="66" charset="0"/>
              </a:rPr>
              <a:t>Klasifikácia a hodnotenie  MS</a:t>
            </a:r>
            <a:br>
              <a:rPr lang="sk-SK" sz="3100" dirty="0">
                <a:latin typeface="Monotype Corsiva" panose="03010101010201010101" pitchFamily="66" charset="0"/>
              </a:rPr>
            </a:br>
            <a:endParaRPr lang="sk-SK" sz="31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3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    Žiak bude musieť získať z vyučovacích a cudzích jazykov buď </a:t>
            </a:r>
            <a:r>
              <a:rPr lang="sk-SK" b="1" u="sng" dirty="0"/>
              <a:t>viac </a:t>
            </a:r>
          </a:p>
          <a:p>
            <a:r>
              <a:rPr lang="sk-SK" b="1" u="sng" dirty="0"/>
              <a:t>ako 25 % z PFIČ MS alebo viac ako 33 % z EČ MS</a:t>
            </a:r>
            <a:r>
              <a:rPr lang="sk-SK" dirty="0"/>
              <a:t>, ak z ústnej časti maturitnej skúšky bude odpovedať aspoň na známku </a:t>
            </a:r>
            <a:r>
              <a:rPr lang="sk-SK" b="1" u="sng" dirty="0"/>
              <a:t>dobrý.</a:t>
            </a:r>
            <a:r>
              <a:rPr lang="sk-SK" b="1" dirty="0"/>
              <a:t> </a:t>
            </a:r>
          </a:p>
          <a:p>
            <a:endParaRPr lang="sk-SK" dirty="0"/>
          </a:p>
          <a:p>
            <a:r>
              <a:rPr lang="sk-SK" dirty="0"/>
              <a:t>Ak bude hodnotený na ústnej časti MS z vyučovacích a cudzích jazykov známkou </a:t>
            </a:r>
            <a:r>
              <a:rPr lang="sk-SK" b="1" u="sng" dirty="0"/>
              <a:t>dostatočný, </a:t>
            </a:r>
            <a:r>
              <a:rPr lang="sk-SK" dirty="0"/>
              <a:t>bude musieť získať </a:t>
            </a:r>
            <a:r>
              <a:rPr lang="sk-SK" b="1" u="sng" dirty="0"/>
              <a:t>viac ako 25 % z PFIČ MS</a:t>
            </a:r>
            <a:r>
              <a:rPr lang="sk-SK" u="sng" dirty="0"/>
              <a:t> a </a:t>
            </a:r>
            <a:r>
              <a:rPr lang="sk-SK" b="1" u="sng" dirty="0"/>
              <a:t>súčasne viac ako 33 % z EČ MS. </a:t>
            </a:r>
          </a:p>
          <a:p>
            <a:endParaRPr lang="sk-SK" dirty="0"/>
          </a:p>
          <a:p>
            <a:r>
              <a:rPr lang="sk-SK" dirty="0"/>
              <a:t>Z matematiky bude musieť získať </a:t>
            </a:r>
            <a:r>
              <a:rPr lang="sk-SK" b="1" u="sng" dirty="0"/>
              <a:t>viac ako 25 % z EČ MS</a:t>
            </a:r>
            <a:r>
              <a:rPr lang="sk-SK" dirty="0"/>
              <a:t> ak odpovie z ústnej časti MS aspoň na známku </a:t>
            </a:r>
            <a:r>
              <a:rPr lang="sk-SK" b="1" u="sng" dirty="0"/>
              <a:t>dobrý, </a:t>
            </a:r>
            <a:r>
              <a:rPr lang="sk-SK" dirty="0"/>
              <a:t>alebo </a:t>
            </a:r>
            <a:r>
              <a:rPr lang="sk-SK" b="1" u="sng" dirty="0"/>
              <a:t>získať viac ako 33 % z EČ MS </a:t>
            </a:r>
            <a:r>
              <a:rPr lang="sk-SK" dirty="0"/>
              <a:t>ak odpovie z ústnej časti MS na známku </a:t>
            </a:r>
            <a:r>
              <a:rPr lang="sk-SK" b="1" u="sng" dirty="0"/>
              <a:t>dostatočný.</a:t>
            </a:r>
            <a:r>
              <a:rPr lang="sk-SK" dirty="0"/>
              <a:t> 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47664" y="908720"/>
            <a:ext cx="6480720" cy="701040"/>
          </a:xfrm>
        </p:spPr>
        <p:txBody>
          <a:bodyPr>
            <a:noAutofit/>
          </a:bodyPr>
          <a:lstStyle/>
          <a:p>
            <a:br>
              <a:rPr lang="sk-SK" sz="2800" dirty="0">
                <a:latin typeface="Monotype Corsiva" panose="03010101010201010101" pitchFamily="66" charset="0"/>
              </a:rPr>
            </a:br>
            <a:r>
              <a:rPr lang="sk-SK" sz="2800" dirty="0">
                <a:latin typeface="Monotype Corsiva" panose="03010101010201010101" pitchFamily="66" charset="0"/>
              </a:rPr>
              <a:t>Klasifikácia a hodnotenie  MS</a:t>
            </a:r>
            <a:br>
              <a:rPr lang="sk-SK" sz="2800" dirty="0">
                <a:latin typeface="Monotype Corsiva" panose="03010101010201010101" pitchFamily="66" charset="0"/>
              </a:rPr>
            </a:br>
            <a:endParaRPr lang="sk-SK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984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57200" y="1844824"/>
            <a:ext cx="8229600" cy="4720544"/>
          </a:xfrm>
        </p:spPr>
        <p:txBody>
          <a:bodyPr>
            <a:normAutofit/>
          </a:bodyPr>
          <a:lstStyle/>
          <a:p>
            <a:r>
              <a:rPr lang="sk-SK" dirty="0"/>
              <a:t>Škola zakúpi prihlášku na jedného žiaka- spoločne ich vzorovo vyplníme;</a:t>
            </a:r>
          </a:p>
          <a:p>
            <a:r>
              <a:rPr lang="sk-SK" dirty="0"/>
              <a:t>Kupovať prihlášky len v predajniach ŠEVT-u, cena cca 0,17 € ;</a:t>
            </a:r>
          </a:p>
          <a:p>
            <a:r>
              <a:rPr lang="sk-SK" dirty="0"/>
              <a:t>Prihláška na VŠ do Českej republiky, nedá sa u nás zakúpiť, možnosť podania prihlášok cez internet;</a:t>
            </a:r>
          </a:p>
          <a:p>
            <a:r>
              <a:rPr lang="sk-SK" dirty="0"/>
              <a:t>Možnosť podania prihlášok viac, prijímacie pohovory : 20 – 80 €; </a:t>
            </a:r>
          </a:p>
          <a:p>
            <a:r>
              <a:rPr lang="sk-SK" dirty="0"/>
              <a:t>Termíny podania prihlášok na VŠ do konca novembra, (talentové skúšky), až do konca marca, záleží od vysokej školy;</a:t>
            </a:r>
          </a:p>
          <a:p>
            <a:r>
              <a:rPr lang="sk-SK" dirty="0"/>
              <a:t>Informácie o VŠ – internet: www.minedu.sk, nástenky v škole</a:t>
            </a:r>
          </a:p>
          <a:p>
            <a:r>
              <a:rPr lang="sk-SK" dirty="0"/>
              <a:t>Trhy vysokých škôl :</a:t>
            </a:r>
          </a:p>
          <a:p>
            <a:r>
              <a:rPr lang="sk-SK" dirty="0"/>
              <a:t>Európsky veľtrh pomaturitného a celoživotného vzdelávania </a:t>
            </a:r>
            <a:r>
              <a:rPr lang="sk-SK" dirty="0" err="1"/>
              <a:t>Gaudeamus</a:t>
            </a:r>
            <a:endParaRPr lang="sk-SK" dirty="0"/>
          </a:p>
          <a:p>
            <a:r>
              <a:rPr lang="sk-SK"/>
              <a:t>10</a:t>
            </a:r>
            <a:r>
              <a:rPr lang="sk-SK" dirty="0"/>
              <a:t>. – 12. októbra 2023 v Bratislave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980728"/>
            <a:ext cx="6336704" cy="701040"/>
          </a:xfrm>
        </p:spPr>
        <p:txBody>
          <a:bodyPr>
            <a:noAutofit/>
          </a:bodyPr>
          <a:lstStyle/>
          <a:p>
            <a:br>
              <a:rPr lang="sk-SK" sz="2800" dirty="0">
                <a:latin typeface="Monotype Corsiva" panose="03010101010201010101" pitchFamily="66" charset="0"/>
              </a:rPr>
            </a:br>
            <a:br>
              <a:rPr lang="sk-SK" sz="2800" dirty="0">
                <a:latin typeface="Monotype Corsiva" panose="03010101010201010101" pitchFamily="66" charset="0"/>
              </a:rPr>
            </a:br>
            <a:r>
              <a:rPr lang="sk-SK" sz="2800" dirty="0">
                <a:latin typeface="Monotype Corsiva" panose="03010101010201010101" pitchFamily="66" charset="0"/>
              </a:rPr>
              <a:t>Prihlášky na VŠ</a:t>
            </a:r>
            <a:br>
              <a:rPr lang="sk-SK" sz="2800" dirty="0">
                <a:latin typeface="Monotype Corsiva" panose="03010101010201010101" pitchFamily="66" charset="0"/>
              </a:rPr>
            </a:br>
            <a:br>
              <a:rPr lang="sk-SK" sz="2800" dirty="0">
                <a:latin typeface="Monotype Corsiva" panose="03010101010201010101" pitchFamily="66" charset="0"/>
              </a:rPr>
            </a:br>
            <a:endParaRPr lang="sk-SK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61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539552" y="1700808"/>
            <a:ext cx="8229600" cy="5157192"/>
          </a:xfrm>
        </p:spPr>
        <p:txBody>
          <a:bodyPr/>
          <a:lstStyle/>
          <a:p>
            <a:r>
              <a:rPr lang="sk-SK" dirty="0"/>
              <a:t>Podať žiadosť o vydanie ekvivalencie vysvedčenia </a:t>
            </a:r>
          </a:p>
          <a:p>
            <a:r>
              <a:rPr lang="sk-SK" dirty="0"/>
              <a:t>vysvedčenia na ministerstvo školstva.</a:t>
            </a:r>
          </a:p>
          <a:p>
            <a:r>
              <a:rPr lang="sk-SK" dirty="0"/>
              <a:t>http://www.minedu.sk/akademicke-uznavanie-dokladov-o-vzdelani/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975360"/>
            <a:ext cx="8208912" cy="701040"/>
          </a:xfrm>
        </p:spPr>
        <p:txBody>
          <a:bodyPr>
            <a:noAutofit/>
          </a:bodyPr>
          <a:lstStyle/>
          <a:p>
            <a:br>
              <a:rPr lang="sk-SK" sz="2000" dirty="0">
                <a:latin typeface="Monotype Corsiva" panose="03010101010201010101" pitchFamily="66" charset="0"/>
              </a:rPr>
            </a:br>
            <a:r>
              <a:rPr lang="sk-SK" sz="2000" dirty="0">
                <a:latin typeface="Monotype Corsiva" panose="03010101010201010101" pitchFamily="66" charset="0"/>
              </a:rPr>
              <a:t>Dôležité pre žiakov, ktorí boli na </a:t>
            </a:r>
            <a:r>
              <a:rPr lang="sk-SK" sz="2000" dirty="0" err="1">
                <a:latin typeface="Monotype Corsiva" panose="03010101010201010101" pitchFamily="66" charset="0"/>
              </a:rPr>
              <a:t>štUdijnom</a:t>
            </a:r>
            <a:r>
              <a:rPr lang="sk-SK" sz="2000" dirty="0">
                <a:latin typeface="Monotype Corsiva" panose="03010101010201010101" pitchFamily="66" charset="0"/>
              </a:rPr>
              <a:t> pobyte </a:t>
            </a:r>
            <a:br>
              <a:rPr lang="sk-SK" sz="2000" dirty="0">
                <a:latin typeface="Monotype Corsiva" panose="03010101010201010101" pitchFamily="66" charset="0"/>
              </a:rPr>
            </a:br>
            <a:r>
              <a:rPr lang="sk-SK" sz="2000" dirty="0">
                <a:latin typeface="Monotype Corsiva" panose="03010101010201010101" pitchFamily="66" charset="0"/>
              </a:rPr>
              <a:t>v zahraničí.</a:t>
            </a:r>
            <a:br>
              <a:rPr lang="sk-SK" sz="2000" dirty="0">
                <a:latin typeface="Monotype Corsiva" panose="03010101010201010101" pitchFamily="66" charset="0"/>
              </a:rPr>
            </a:br>
            <a:endParaRPr lang="sk-SK" sz="2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41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4600" y="1484784"/>
            <a:ext cx="4114800" cy="45719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16632"/>
            <a:ext cx="47850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3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>
                <a:latin typeface="Garamond" panose="02020404030301010803" pitchFamily="18" charset="0"/>
              </a:rPr>
              <a:t>Zákon č.245/2008 </a:t>
            </a:r>
            <a:r>
              <a:rPr lang="sk-SK" sz="2800" dirty="0" err="1">
                <a:latin typeface="Garamond" panose="02020404030301010803" pitchFamily="18" charset="0"/>
              </a:rPr>
              <a:t>Z.z</a:t>
            </a:r>
            <a:r>
              <a:rPr lang="sk-SK" sz="2800" dirty="0">
                <a:latin typeface="Garamond" panose="02020404030301010803" pitchFamily="18" charset="0"/>
              </a:rPr>
              <a:t>.- školský zákon, 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>
                <a:latin typeface="Garamond" panose="02020404030301010803" pitchFamily="18" charset="0"/>
              </a:rPr>
              <a:t>Vyhláška č.318/2008 </a:t>
            </a:r>
            <a:r>
              <a:rPr lang="sk-SK" sz="2800" dirty="0" err="1">
                <a:latin typeface="Garamond" panose="02020404030301010803" pitchFamily="18" charset="0"/>
              </a:rPr>
              <a:t>Z.z</a:t>
            </a:r>
            <a:r>
              <a:rPr lang="sk-SK" sz="2800" dirty="0">
                <a:latin typeface="Garamond" panose="02020404030301010803" pitchFamily="18" charset="0"/>
              </a:rPr>
              <a:t>. o ukončovaní štúdia na stredných školách,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>
                <a:latin typeface="Garamond" panose="02020404030301010803" pitchFamily="18" charset="0"/>
              </a:rPr>
              <a:t>Vyhláška č.269/2009 </a:t>
            </a:r>
            <a:r>
              <a:rPr lang="sk-SK" sz="2800" dirty="0" err="1">
                <a:latin typeface="Garamond" panose="02020404030301010803" pitchFamily="18" charset="0"/>
              </a:rPr>
              <a:t>Z.z</a:t>
            </a:r>
            <a:r>
              <a:rPr lang="sk-SK" sz="2800" dirty="0">
                <a:latin typeface="Garamond" panose="02020404030301010803" pitchFamily="18" charset="0"/>
              </a:rPr>
              <a:t>.- mení sa vyhláška MŠ SR č. 319/2008,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dirty="0">
                <a:latin typeface="Garamond" panose="02020404030301010803" pitchFamily="18" charset="0"/>
              </a:rPr>
              <a:t>Vyhláška č.208/2011 </a:t>
            </a:r>
            <a:r>
              <a:rPr lang="sk-SK" sz="2800" dirty="0" err="1">
                <a:latin typeface="Garamond" panose="02020404030301010803" pitchFamily="18" charset="0"/>
              </a:rPr>
              <a:t>Z.z</a:t>
            </a:r>
            <a:r>
              <a:rPr lang="sk-SK" sz="2800" dirty="0">
                <a:latin typeface="Garamond" panose="02020404030301010803" pitchFamily="18" charset="0"/>
              </a:rPr>
              <a:t>.- dopĺňa vyhlášku MŠ SR č.319/2008Z.z.,</a:t>
            </a:r>
          </a:p>
          <a:p>
            <a:pPr algn="l"/>
            <a:endParaRPr lang="sk-SK" sz="2800" dirty="0">
              <a:latin typeface="Monotype Corsiva" panose="03010101010201010101" pitchFamily="66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75360"/>
            <a:ext cx="7416824" cy="701040"/>
          </a:xfrm>
        </p:spPr>
        <p:txBody>
          <a:bodyPr>
            <a:noAutofit/>
          </a:bodyPr>
          <a:lstStyle/>
          <a:p>
            <a:r>
              <a:rPr lang="sk-SK" sz="2400" dirty="0">
                <a:latin typeface="Monotype Corsiva" panose="03010101010201010101" pitchFamily="66" charset="0"/>
              </a:rPr>
              <a:t>Dôležité  informácie  O MATURITE</a:t>
            </a:r>
          </a:p>
        </p:txBody>
      </p:sp>
    </p:spTree>
    <p:extLst>
      <p:ext uri="{BB962C8B-B14F-4D97-AF65-F5344CB8AC3E}">
        <p14:creationId xmlns:p14="http://schemas.microsoft.com/office/powerpoint/2010/main" val="363147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229600" cy="489654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Úrovne B1, B2 sú iba v cudzích jazykov, externú časť a písomnú formu internej časti maturitnej skúšky z predmetu cudzí jazyk 1 žiak  gymnázia vykonáva na vyššej úrovni B2, ústnu formu internej časti maturitnej skúšky z druhého, resp. ďalšieho cudzieho jazyka môže žiak vykonať na úrovni B1, B2.</a:t>
            </a:r>
          </a:p>
          <a:p>
            <a:pPr algn="l"/>
            <a:endParaRPr lang="sk-S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žiaci gymnázií s vyučovacím jazykom slovenským si môžu ďalší cudzí jazyk voliť ako ďalší voliteľný predmet (štvrtý) alebo ako dobrovoľný predmet,</a:t>
            </a:r>
          </a:p>
          <a:p>
            <a:pPr algn="l"/>
            <a:endParaRPr lang="sk-S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žiak môže konať maturitnú skúšku iba z vyučovacích predmetov (okrem výchovných vyučovacích predmetov), ktoré sú uvedené v učebnom pláne školy a v ktorých sa vzdelával, pričom jeden voliteľný predmet musí mať týždennú hodinovú dotáciu v rámci celého štúdia minimálne 6 hodín.</a:t>
            </a:r>
          </a:p>
          <a:p>
            <a:pPr algn="l"/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1440160"/>
          </a:xfrm>
        </p:spPr>
        <p:txBody>
          <a:bodyPr>
            <a:noAutofit/>
          </a:bodyPr>
          <a:lstStyle/>
          <a:p>
            <a:br>
              <a:rPr lang="sk-SK" sz="2400" dirty="0">
                <a:latin typeface="Monotype Corsiva" panose="03010101010201010101" pitchFamily="66" charset="0"/>
              </a:rPr>
            </a:br>
            <a:r>
              <a:rPr lang="sk-SK" sz="2400" dirty="0">
                <a:latin typeface="Monotype Corsiva" panose="03010101010201010101" pitchFamily="66" charset="0"/>
              </a:rPr>
              <a:t>Zákon č. 245/2008 Z. z. a vyhláška č</a:t>
            </a:r>
            <a:r>
              <a:rPr lang="sk-SK" sz="2400" dirty="0"/>
              <a:t>. </a:t>
            </a:r>
            <a:r>
              <a:rPr lang="sk-SK" sz="2400" dirty="0">
                <a:latin typeface="Monotype Corsiva" panose="03010101010201010101" pitchFamily="66" charset="0"/>
              </a:rPr>
              <a:t>318/2008 Z. z., vyhláška č. 269/2009 priniesli  zmeny  v organizácii maturitných skúšok :</a:t>
            </a:r>
            <a:br>
              <a:rPr lang="sk-SK" sz="2400" dirty="0">
                <a:latin typeface="Monotype Corsiva" panose="03010101010201010101" pitchFamily="66" charset="0"/>
              </a:rPr>
            </a:br>
            <a:endParaRPr lang="sk-SK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1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67544" y="2132856"/>
            <a:ext cx="8229600" cy="4608512"/>
          </a:xfrm>
        </p:spPr>
        <p:txBody>
          <a:bodyPr>
            <a:noAutofit/>
          </a:bodyPr>
          <a:lstStyle/>
          <a:p>
            <a:r>
              <a:rPr lang="sk-SK" sz="2800" dirty="0"/>
              <a:t>Slovenský jazyk a literatúra,          Anglický jazyk,</a:t>
            </a:r>
          </a:p>
          <a:p>
            <a:r>
              <a:rPr lang="sk-SK" sz="2800" dirty="0"/>
              <a:t>Nemecký jazyk,                         Španielsky Jazyk,</a:t>
            </a:r>
          </a:p>
          <a:p>
            <a:r>
              <a:rPr lang="sk-SK" sz="2800" dirty="0"/>
              <a:t>Francúzsky jazyk,                             Ruský jazyk,</a:t>
            </a:r>
          </a:p>
          <a:p>
            <a:r>
              <a:rPr lang="sk-SK" sz="2800" dirty="0"/>
              <a:t>Fyzika,                                                  Chémia,</a:t>
            </a:r>
          </a:p>
          <a:p>
            <a:r>
              <a:rPr lang="sk-SK" sz="2800" dirty="0"/>
              <a:t>Biológia,                                                Dejepis,</a:t>
            </a:r>
          </a:p>
          <a:p>
            <a:r>
              <a:rPr lang="sk-SK" sz="2800" dirty="0"/>
              <a:t>Geografia,                                Občianska náuka,</a:t>
            </a:r>
          </a:p>
          <a:p>
            <a:r>
              <a:rPr lang="sk-SK" sz="2800" dirty="0"/>
              <a:t>Matematika,                                     Informatika,</a:t>
            </a:r>
          </a:p>
          <a:p>
            <a:r>
              <a:rPr lang="sk-SK" sz="2800" dirty="0"/>
              <a:t>Umenie a kultúra,                             Ekonomika,</a:t>
            </a:r>
          </a:p>
          <a:p>
            <a:r>
              <a:rPr lang="sk-SK" sz="2800" dirty="0"/>
              <a:t>                                                       Dejiny umenia.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7848872" cy="701040"/>
          </a:xfrm>
        </p:spPr>
        <p:txBody>
          <a:bodyPr>
            <a:noAutofit/>
          </a:bodyPr>
          <a:lstStyle/>
          <a:p>
            <a:br>
              <a:rPr lang="sk-SK" sz="2400" dirty="0">
                <a:latin typeface="Monotype Corsiva" panose="03010101010201010101" pitchFamily="66" charset="0"/>
              </a:rPr>
            </a:br>
            <a:r>
              <a:rPr lang="sk-SK" sz="2400" dirty="0">
                <a:latin typeface="Monotype Corsiva" panose="03010101010201010101" pitchFamily="66" charset="0"/>
              </a:rPr>
              <a:t>Maturitné predmety v školskom roku 2023/2024</a:t>
            </a:r>
            <a:br>
              <a:rPr lang="sk-SK" sz="2400" dirty="0">
                <a:latin typeface="Monotype Corsiva" panose="03010101010201010101" pitchFamily="66" charset="0"/>
              </a:rPr>
            </a:br>
            <a:endParaRPr lang="sk-SK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2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619672" y="975360"/>
            <a:ext cx="6048672" cy="701040"/>
          </a:xfrm>
        </p:spPr>
        <p:txBody>
          <a:bodyPr>
            <a:noAutofit/>
          </a:bodyPr>
          <a:lstStyle/>
          <a:p>
            <a:r>
              <a:rPr lang="sk-SK" sz="2400" dirty="0">
                <a:latin typeface="Monotype Corsiva" panose="03010101010201010101" pitchFamily="66" charset="0"/>
              </a:rPr>
              <a:t>Prihláška  na  Maturitnú skúšku</a:t>
            </a:r>
          </a:p>
        </p:txBody>
      </p:sp>
      <p:pic>
        <p:nvPicPr>
          <p:cNvPr id="1026" name="Picture 2" descr="C:\Users\admin\Desktop\Prihlaska M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708013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61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568952" cy="5013176"/>
          </a:xfrm>
        </p:spPr>
        <p:txBody>
          <a:bodyPr>
            <a:noAutofit/>
          </a:bodyPr>
          <a:lstStyle/>
          <a:p>
            <a:pPr algn="l"/>
            <a:r>
              <a:rPr lang="sk-SK" sz="2400" dirty="0"/>
              <a:t>1. predmet - Slovenský jazyk a literatúra,</a:t>
            </a:r>
          </a:p>
          <a:p>
            <a:pPr algn="l"/>
            <a:r>
              <a:rPr lang="sk-SK" sz="2400" dirty="0"/>
              <a:t>2. predmet - povinný cudzí jazyk podľa výberu, úroveň B2,</a:t>
            </a:r>
          </a:p>
          <a:p>
            <a:pPr algn="l"/>
            <a:r>
              <a:rPr lang="sk-SK" sz="2400" dirty="0"/>
              <a:t>3. predmet – voliteľný predmet podľa výberu, okrem CJ </a:t>
            </a:r>
          </a:p>
          <a:p>
            <a:pPr algn="l"/>
            <a:r>
              <a:rPr lang="sk-SK" sz="2400" dirty="0"/>
              <a:t>   a dotácia  predmetu musí byť počas štúdia aspoň 6 hodín,</a:t>
            </a:r>
          </a:p>
          <a:p>
            <a:pPr algn="l"/>
            <a:r>
              <a:rPr lang="sk-SK" sz="2400" dirty="0"/>
              <a:t>4. predmet – voliteľný predmet podľa výberu, ak si žiak </a:t>
            </a:r>
          </a:p>
          <a:p>
            <a:pPr algn="l"/>
            <a:r>
              <a:rPr lang="sk-SK" sz="2400" dirty="0"/>
              <a:t>   vyberá druhý cudzí jazyk ako jeden z voliteľných predmetov,</a:t>
            </a:r>
          </a:p>
          <a:p>
            <a:pPr algn="l"/>
            <a:r>
              <a:rPr lang="sk-SK" sz="2400" dirty="0"/>
              <a:t>   musí byť na tomto mieste, úroveň si žiak vyberá B2 aleboB1,</a:t>
            </a:r>
          </a:p>
          <a:p>
            <a:pPr algn="l"/>
            <a:r>
              <a:rPr lang="sk-SK" sz="2400" dirty="0"/>
              <a:t> </a:t>
            </a:r>
          </a:p>
          <a:p>
            <a:pPr algn="l"/>
            <a:r>
              <a:rPr lang="sk-SK" sz="2400" dirty="0"/>
              <a:t>5. dobrovoľný predmet                   </a:t>
            </a:r>
          </a:p>
          <a:p>
            <a:pPr algn="l"/>
            <a:r>
              <a:rPr lang="sk-SK" sz="2400" dirty="0"/>
              <a:t>6. dobrovoľný predmet </a:t>
            </a:r>
          </a:p>
          <a:p>
            <a:endParaRPr lang="sk-SK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Monotype Corsiva" panose="03010101010201010101" pitchFamily="66" charset="0"/>
              </a:rPr>
              <a:t>Vypĺňanie  prihlášky </a:t>
            </a:r>
          </a:p>
        </p:txBody>
      </p:sp>
    </p:spTree>
    <p:extLst>
      <p:ext uri="{BB962C8B-B14F-4D97-AF65-F5344CB8AC3E}">
        <p14:creationId xmlns:p14="http://schemas.microsoft.com/office/powerpoint/2010/main" val="167285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ústredná maturitná komisia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školská maturitná komisia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predmetová maturitná komisia</a:t>
            </a:r>
          </a:p>
          <a:p>
            <a:endParaRPr lang="sk-SK" dirty="0"/>
          </a:p>
          <a:p>
            <a:r>
              <a:rPr lang="sk-SK" dirty="0"/>
              <a:t>Školskú maturitnú komisiu (ŠMK) tvorí predseda (z inej školy), riaditeľ školy a predsedovia predmetových maturitných komisií. </a:t>
            </a:r>
          </a:p>
          <a:p>
            <a:r>
              <a:rPr lang="sk-SK" dirty="0"/>
              <a:t> Predmetovú maturitnú komisiu (PMK) tvorí predseda (z inej školy) a dvaja skúšajúci, všetci s aprobáciou v danom predmete a praxou minimálne štyri roky. </a:t>
            </a:r>
          </a:p>
          <a:p>
            <a:r>
              <a:rPr lang="sk-SK" dirty="0"/>
              <a:t>PMK môže za jeden deň vyskúšať maximálne 24 žiakov. 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99592" y="975360"/>
            <a:ext cx="7848872" cy="701040"/>
          </a:xfrm>
        </p:spPr>
        <p:txBody>
          <a:bodyPr>
            <a:noAutofit/>
          </a:bodyPr>
          <a:lstStyle/>
          <a:p>
            <a:br>
              <a:rPr lang="pl-PL" sz="2800" dirty="0">
                <a:latin typeface="Monotype Corsiva" panose="03010101010201010101" pitchFamily="66" charset="0"/>
              </a:rPr>
            </a:br>
            <a:r>
              <a:rPr lang="pl-PL" sz="2800" dirty="0">
                <a:latin typeface="Monotype Corsiva" panose="03010101010201010101" pitchFamily="66" charset="0"/>
              </a:rPr>
              <a:t>ZABEZPEČENIE A OrganizáciA a priebeh MS </a:t>
            </a:r>
            <a:br>
              <a:rPr lang="pl-PL" sz="2800" dirty="0">
                <a:latin typeface="Monotype Corsiva" panose="03010101010201010101" pitchFamily="66" charset="0"/>
              </a:rPr>
            </a:br>
            <a:endParaRPr lang="sk-SK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25000" lnSpcReduction="20000"/>
          </a:bodyPr>
          <a:lstStyle/>
          <a:p>
            <a:r>
              <a:rPr lang="sk-SK" sz="6200" dirty="0"/>
              <a:t>Písomná maturitná skúška z predmetov slovenský jazyk, cudzie jazyky, pozostáva z externej časti a internej časti, pričom interná časť má písomnú aj ústnu formu, matematika má iba externú časť.</a:t>
            </a:r>
          </a:p>
          <a:p>
            <a:endParaRPr lang="sk-SK" sz="4200" dirty="0"/>
          </a:p>
          <a:p>
            <a:r>
              <a:rPr lang="sk-SK" sz="6200" dirty="0"/>
              <a:t>Externá časť (EČ MS) je test zadávaný Národným ústavom certifikovaných meraní vzdelávania (NUCEM) a vykonáva sa v rovnakom čase na celom území Slovenskej republiky.  </a:t>
            </a:r>
            <a:r>
              <a:rPr lang="sk-SK" sz="6200" dirty="0" err="1"/>
              <a:t>www.nucem.sk</a:t>
            </a:r>
            <a:endParaRPr lang="sk-SK" sz="6200" dirty="0"/>
          </a:p>
          <a:p>
            <a:endParaRPr lang="sk-SK" sz="4200" dirty="0"/>
          </a:p>
          <a:p>
            <a:r>
              <a:rPr lang="sk-SK" sz="7200" dirty="0"/>
              <a:t>Písomná forma internej časti (PF IČ MS) je vypracovanie jednej z centrálne zadaných tém, ktorá sa vyhodnocuje priamo na škole. EČ MS a PFIČ MS - píšu sa zo Slovenského jazyka a literatúry a z cudzích jazykov, EČ MS z matematiky - píšu sa v marci 2024</a:t>
            </a:r>
          </a:p>
          <a:p>
            <a:r>
              <a:rPr lang="sk-SK" sz="11200" dirty="0"/>
              <a:t>12.3. – slovenský jazyk a literatúra,</a:t>
            </a:r>
          </a:p>
          <a:p>
            <a:r>
              <a:rPr lang="sk-SK" sz="11200" dirty="0"/>
              <a:t>13.3. – cudzí jazyk,</a:t>
            </a:r>
          </a:p>
          <a:p>
            <a:r>
              <a:rPr lang="sk-SK" sz="11200" dirty="0"/>
              <a:t>14.3. – matematika</a:t>
            </a:r>
          </a:p>
          <a:p>
            <a:r>
              <a:rPr lang="sk-SK" sz="8600" dirty="0"/>
              <a:t>    </a:t>
            </a:r>
            <a:r>
              <a:rPr lang="sk-SK" sz="6200" dirty="0"/>
              <a:t>náhradný termín: 9.4. – 12.4. 2024,</a:t>
            </a:r>
          </a:p>
          <a:p>
            <a:endParaRPr lang="sk-SK" sz="4200" dirty="0"/>
          </a:p>
          <a:p>
            <a:r>
              <a:rPr lang="sk-SK" sz="8000" dirty="0"/>
              <a:t>Ústna forma internej časti (ÚF IČ MS) je ústna odpoveď pred trojčlennou maturitnou komisiou.</a:t>
            </a:r>
          </a:p>
          <a:p>
            <a:r>
              <a:rPr lang="sk-SK" sz="8000" dirty="0"/>
              <a:t>v termíne:  od 20. mája 2024 do 8.júna 2024. 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264696" cy="701040"/>
          </a:xfrm>
        </p:spPr>
        <p:txBody>
          <a:bodyPr>
            <a:noAutofit/>
          </a:bodyPr>
          <a:lstStyle/>
          <a:p>
            <a:br>
              <a:rPr lang="sk-SK" sz="2800" dirty="0">
                <a:latin typeface="Monotype Corsiva" panose="03010101010201010101" pitchFamily="66" charset="0"/>
              </a:rPr>
            </a:br>
            <a:r>
              <a:rPr lang="sk-SK" sz="2800" dirty="0">
                <a:latin typeface="Monotype Corsiva" panose="03010101010201010101" pitchFamily="66" charset="0"/>
              </a:rPr>
              <a:t>Zloženie maturitnej skúšky</a:t>
            </a:r>
            <a:br>
              <a:rPr lang="sk-SK" sz="2800" dirty="0">
                <a:latin typeface="Monotype Corsiva" panose="03010101010201010101" pitchFamily="66" charset="0"/>
              </a:rPr>
            </a:br>
            <a:endParaRPr lang="sk-SK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20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457200" y="2420888"/>
            <a:ext cx="8229600" cy="4075176"/>
          </a:xfrm>
        </p:spPr>
        <p:txBody>
          <a:bodyPr>
            <a:normAutofit/>
          </a:bodyPr>
          <a:lstStyle/>
          <a:p>
            <a:r>
              <a:rPr lang="sk-SK" sz="2800" dirty="0"/>
              <a:t>SLOVENSKÝ JAZYK A LITERATÚRA  </a:t>
            </a:r>
          </a:p>
          <a:p>
            <a:r>
              <a:rPr lang="sk-SK" sz="2800" dirty="0"/>
              <a:t>Trvanie testov EČ MS: 100 minút </a:t>
            </a:r>
          </a:p>
          <a:p>
            <a:r>
              <a:rPr lang="sk-SK" sz="2800" dirty="0"/>
              <a:t>Formát úloh: 40 úloh s výberom odpovede, 24 úloh s krátkou odpoveďou </a:t>
            </a:r>
          </a:p>
          <a:p>
            <a:r>
              <a:rPr lang="sk-SK" sz="2800" dirty="0"/>
              <a:t>Trvanie PFIČ MS: 150 minút </a:t>
            </a:r>
          </a:p>
          <a:p>
            <a:r>
              <a:rPr lang="sk-SK" sz="2800" dirty="0"/>
              <a:t>Formát úloh: súbor štyroch tém s určenou žánrovou formou, z ktorých si žiak vyberie a vypracuje iba jednu.</a:t>
            </a:r>
          </a:p>
          <a:p>
            <a:r>
              <a:rPr lang="sk-SK" dirty="0">
                <a:hlinkClick r:id="rId2"/>
              </a:rPr>
              <a:t>Maturitný test SJL 2023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47056" y="908720"/>
            <a:ext cx="6449888" cy="701040"/>
          </a:xfrm>
        </p:spPr>
        <p:txBody>
          <a:bodyPr>
            <a:normAutofit fontScale="90000"/>
          </a:bodyPr>
          <a:lstStyle/>
          <a:p>
            <a:br>
              <a:rPr lang="sk-SK" sz="3100" dirty="0">
                <a:latin typeface="Monotype Corsiva" panose="03010101010201010101" pitchFamily="66" charset="0"/>
              </a:rPr>
            </a:br>
            <a:r>
              <a:rPr lang="sk-SK" sz="3100" dirty="0">
                <a:latin typeface="Monotype Corsiva" panose="03010101010201010101" pitchFamily="66" charset="0"/>
              </a:rPr>
              <a:t>PREHĽAD PRIPRAVOVANÝCH TESTOV  </a:t>
            </a:r>
            <a:br>
              <a:rPr lang="sk-SK" sz="3100" dirty="0">
                <a:latin typeface="Monotype Corsiva" panose="03010101010201010101" pitchFamily="66" charset="0"/>
              </a:rPr>
            </a:br>
            <a:r>
              <a:rPr lang="sk-SK" dirty="0"/>
              <a:t>  </a:t>
            </a:r>
            <a:br>
              <a:rPr lang="sk-SK" dirty="0"/>
            </a:br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308BDA1-1D36-0BE9-8348-3DBD99731586}"/>
              </a:ext>
            </a:extLst>
          </p:cNvPr>
          <p:cNvSpPr txBox="1"/>
          <p:nvPr/>
        </p:nvSpPr>
        <p:spPr>
          <a:xfrm>
            <a:off x="1763688" y="1988840"/>
            <a:ext cx="5145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3"/>
              </a:rPr>
              <a:t>Podrobné špecifikácie testov EČ MS a zadaní PFIČ MS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4094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Vlastná 1">
      <a:dk1>
        <a:srgbClr val="4F6128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314</TotalTime>
  <Words>1169</Words>
  <Application>Microsoft Office PowerPoint</Application>
  <PresentationFormat>Prezentácia na obrazovke (4:3)</PresentationFormat>
  <Paragraphs>105</Paragraphs>
  <Slides>16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1" baseType="lpstr">
      <vt:lpstr>Arial</vt:lpstr>
      <vt:lpstr>Calibri</vt:lpstr>
      <vt:lpstr>Garamond</vt:lpstr>
      <vt:lpstr>Monotype Corsiva</vt:lpstr>
      <vt:lpstr>BlackTie</vt:lpstr>
      <vt:lpstr>MATURIta 2024</vt:lpstr>
      <vt:lpstr>Dôležité  informácie  O MATURITE</vt:lpstr>
      <vt:lpstr> Zákon č. 245/2008 Z. z. a vyhláška č. 318/2008 Z. z., vyhláška č. 269/2009 priniesli  zmeny  v organizácii maturitných skúšok : </vt:lpstr>
      <vt:lpstr> Maturitné predmety v školskom roku 2023/2024 </vt:lpstr>
      <vt:lpstr>Prihláška  na  Maturitnú skúšku</vt:lpstr>
      <vt:lpstr>Vypĺňanie  prihlášky </vt:lpstr>
      <vt:lpstr> ZABEZPEČENIE A OrganizáciA a priebeh MS  </vt:lpstr>
      <vt:lpstr> Zloženie maturitnej skúšky </vt:lpstr>
      <vt:lpstr> PREHĽAD PRIPRAVOVANÝCH TESTOV      </vt:lpstr>
      <vt:lpstr>PREHĽAD PRIPRAVOVANÝCH TESTOV  </vt:lpstr>
      <vt:lpstr>PREHĽAD PRIPRAVOVANÝCH TESTOV </vt:lpstr>
      <vt:lpstr> Klasifikácia a hodnotenie  MS </vt:lpstr>
      <vt:lpstr> Klasifikácia a hodnotenie  MS </vt:lpstr>
      <vt:lpstr>  Prihlášky na VŠ  </vt:lpstr>
      <vt:lpstr> Dôležité pre žiakov, ktorí boli na štUdijnom pobyte  v zahraničí. 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MATURITA 2018</dc:title>
  <dc:creator>admin</dc:creator>
  <cp:lastModifiedBy>Oľga Bertová</cp:lastModifiedBy>
  <cp:revision>42</cp:revision>
  <dcterms:created xsi:type="dcterms:W3CDTF">2017-09-24T10:41:43Z</dcterms:created>
  <dcterms:modified xsi:type="dcterms:W3CDTF">2024-01-30T08:57:24Z</dcterms:modified>
</cp:coreProperties>
</file>