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59" r:id="rId6"/>
    <p:sldId id="260" r:id="rId7"/>
    <p:sldId id="270" r:id="rId8"/>
    <p:sldId id="262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46B5-31AD-4766-8992-530C1F7C4AF6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546-A749-49E5-9C92-5EC7E3B137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288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546-A749-49E5-9C92-5EC7E3B1374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37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A106183-1881-47E6-8059-2B2A7A113E10}" type="datetimeFigureOut">
              <a:rPr lang="sk-SK" smtClean="0"/>
              <a:t>5. 9. 2021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em.sk/dl/4463/Specifikacia_testu_B2_MS_2019_2020_web_final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em.sk/dl/4464/Specifikacia%20testu%20MAT%20MS%202018_2019%20web_fin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em.sk/dl/4461/Specifikacia%20testu_SJSL_MS%202019_2020_web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400" b="1" dirty="0">
                <a:latin typeface="Monotype Corsiva" panose="03010101010201010101" pitchFamily="66" charset="0"/>
              </a:rPr>
              <a:t>vypracovala:  RNDr. </a:t>
            </a:r>
            <a:r>
              <a:rPr lang="sk-SK" sz="2400" b="1" dirty="0" err="1">
                <a:latin typeface="Monotype Corsiva" panose="03010101010201010101" pitchFamily="66" charset="0"/>
              </a:rPr>
              <a:t>Bertová</a:t>
            </a:r>
            <a:r>
              <a:rPr lang="sk-SK" sz="2400" b="1" dirty="0">
                <a:latin typeface="Monotype Corsiva" panose="03010101010201010101" pitchFamily="66" charset="0"/>
              </a:rPr>
              <a:t> Oľga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492896"/>
            <a:ext cx="4013200" cy="599440"/>
          </a:xfrm>
        </p:spPr>
        <p:txBody>
          <a:bodyPr>
            <a:noAutofit/>
          </a:bodyPr>
          <a:lstStyle/>
          <a:p>
            <a:r>
              <a:rPr lang="sk-SK" sz="4400" dirty="0" err="1">
                <a:latin typeface="Monotype Corsiva" panose="03010101010201010101" pitchFamily="66" charset="0"/>
              </a:rPr>
              <a:t>MATURIta</a:t>
            </a:r>
            <a:r>
              <a:rPr lang="sk-SK" sz="4400" dirty="0">
                <a:latin typeface="Monotype Corsiva" panose="03010101010201010101" pitchFamily="66" charset="0"/>
              </a:rPr>
              <a:t> 2022</a:t>
            </a:r>
            <a:endParaRPr lang="sk-SK" sz="1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8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sz="2800" dirty="0"/>
              <a:t>CUDZÍ JAZYK  B2  </a:t>
            </a:r>
          </a:p>
          <a:p>
            <a:r>
              <a:rPr lang="sk-SK" sz="2800" dirty="0"/>
              <a:t>Trvanie testov EČ MS: 120 minút </a:t>
            </a:r>
          </a:p>
          <a:p>
            <a:r>
              <a:rPr lang="sk-SK" sz="2800" dirty="0"/>
              <a:t>Formát úloh: 46 úloh s výberom odpovede, 34 úloh s krátkou odpoveďou </a:t>
            </a:r>
          </a:p>
          <a:p>
            <a:r>
              <a:rPr lang="sk-SK" sz="2800" dirty="0"/>
              <a:t>Trvanie PFIČ MS: 60 minút </a:t>
            </a:r>
          </a:p>
          <a:p>
            <a:r>
              <a:rPr lang="sk-SK" sz="2800" dirty="0"/>
              <a:t>Formát úloh: 1 zadanie s určenou žánrovou formou.  </a:t>
            </a:r>
          </a:p>
          <a:p>
            <a:r>
              <a:rPr lang="sk-SK" dirty="0">
                <a:hlinkClick r:id="rId2"/>
              </a:rPr>
              <a:t>https://www.nucem.sk/dl/4463/Specifikacia_testu_B2_MS_2019_2020_web_final.pdf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975360"/>
            <a:ext cx="6552728" cy="701040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 </a:t>
            </a:r>
          </a:p>
        </p:txBody>
      </p:sp>
    </p:spTree>
    <p:extLst>
      <p:ext uri="{BB962C8B-B14F-4D97-AF65-F5344CB8AC3E}">
        <p14:creationId xmlns:p14="http://schemas.microsoft.com/office/powerpoint/2010/main" val="121721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MATEMATIKA  </a:t>
            </a:r>
          </a:p>
          <a:p>
            <a:r>
              <a:rPr lang="sk-SK" sz="2800" dirty="0"/>
              <a:t>Žiaci si môžu tento predmet vybrať i v rámci dobrovoľnej MS </a:t>
            </a:r>
          </a:p>
          <a:p>
            <a:r>
              <a:rPr lang="sk-SK" sz="2800" dirty="0"/>
              <a:t>Trvanie testu EČ MS: 150 minút </a:t>
            </a:r>
          </a:p>
          <a:p>
            <a:r>
              <a:rPr lang="sk-SK" sz="2800" dirty="0"/>
              <a:t>Formát úloh: 20 úloh s krátkou odpoveďou, 10 úloh s výberom odpovede. </a:t>
            </a:r>
          </a:p>
          <a:p>
            <a:r>
              <a:rPr lang="sk-SK" sz="2800" dirty="0">
                <a:hlinkClick r:id="rId2"/>
              </a:rPr>
              <a:t>https://www.nucem.sk/dl/4464/Specifikacia%20testu%20MAT%20MS%202018_2019%20web_final.pdf</a:t>
            </a:r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980728"/>
            <a:ext cx="6192688" cy="701040"/>
          </a:xfrm>
        </p:spPr>
        <p:txBody>
          <a:bodyPr>
            <a:no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</a:t>
            </a:r>
          </a:p>
        </p:txBody>
      </p:sp>
    </p:spTree>
    <p:extLst>
      <p:ext uri="{BB962C8B-B14F-4D97-AF65-F5344CB8AC3E}">
        <p14:creationId xmlns:p14="http://schemas.microsoft.com/office/powerpoint/2010/main" val="424853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Hodnotenie žiaka na maturitnej skúške môže byť vyjadrené percentom úspešnosti alebo stupňom prospechu.</a:t>
            </a:r>
          </a:p>
          <a:p>
            <a:r>
              <a:rPr lang="sk-SK" dirty="0"/>
              <a:t>EČ MS a PF IČ MS sa hodnotí percentom úspešnosti – pomer počtu správnych odpovedí ku počtu všetkých odpovedí </a:t>
            </a:r>
          </a:p>
          <a:p>
            <a:r>
              <a:rPr lang="sk-SK" dirty="0"/>
              <a:t>     a </a:t>
            </a:r>
            <a:r>
              <a:rPr lang="sk-SK" dirty="0" err="1"/>
              <a:t>percentilom</a:t>
            </a:r>
            <a:r>
              <a:rPr lang="sk-SK" dirty="0"/>
              <a:t> – vyjadruje, koľko percent všetkých žiakov študent predbehol v danom predmete. </a:t>
            </a:r>
          </a:p>
          <a:p>
            <a:r>
              <a:rPr lang="sk-SK" dirty="0"/>
              <a:t>Výsledky EČ MS a PF IČ MS oznámi žiakom riaditeľ školy najneskôr 10 dní pred termínom ÚF IČ MS (pred odchodom na akademický týždeň).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75360"/>
            <a:ext cx="6408712" cy="701040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r>
              <a:rPr lang="sk-SK" sz="31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3100" dirty="0">
                <a:latin typeface="Monotype Corsiva" panose="03010101010201010101" pitchFamily="66" charset="0"/>
              </a:rPr>
            </a:br>
            <a:endParaRPr lang="sk-SK" sz="31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3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    Žiak bude musieť získať z vyučovacích a cudzích jazykov buď </a:t>
            </a:r>
            <a:r>
              <a:rPr lang="sk-SK" b="1" u="sng" dirty="0"/>
              <a:t>viac </a:t>
            </a:r>
          </a:p>
          <a:p>
            <a:r>
              <a:rPr lang="sk-SK" b="1" u="sng" dirty="0"/>
              <a:t>ako 25 % z PFIČ MS alebo viac ako 33 % z EČ MS</a:t>
            </a:r>
            <a:r>
              <a:rPr lang="sk-SK" dirty="0"/>
              <a:t>, ak z ústnej časti maturitnej skúšky bude odpovedať aspoň na známku </a:t>
            </a:r>
            <a:r>
              <a:rPr lang="sk-SK" b="1" u="sng" dirty="0"/>
              <a:t>dobrý.</a:t>
            </a:r>
            <a:r>
              <a:rPr lang="sk-SK" b="1" dirty="0"/>
              <a:t> </a:t>
            </a:r>
          </a:p>
          <a:p>
            <a:endParaRPr lang="sk-SK" dirty="0"/>
          </a:p>
          <a:p>
            <a:r>
              <a:rPr lang="sk-SK" dirty="0"/>
              <a:t>Ak bude hodnotený na ústnej časti MS z vyučovacích a cudzích jazykov známkou </a:t>
            </a:r>
            <a:r>
              <a:rPr lang="sk-SK" b="1" u="sng" dirty="0"/>
              <a:t>dostatočný, </a:t>
            </a:r>
            <a:r>
              <a:rPr lang="sk-SK" dirty="0"/>
              <a:t>bude musieť získať </a:t>
            </a:r>
            <a:r>
              <a:rPr lang="sk-SK" b="1" u="sng" dirty="0"/>
              <a:t>viac ako 25 % z PFIČ MS</a:t>
            </a:r>
            <a:r>
              <a:rPr lang="sk-SK" u="sng" dirty="0"/>
              <a:t> a </a:t>
            </a:r>
            <a:r>
              <a:rPr lang="sk-SK" b="1" u="sng" dirty="0"/>
              <a:t>súčasne viac ako 33 % z EČ MS. </a:t>
            </a:r>
          </a:p>
          <a:p>
            <a:endParaRPr lang="sk-SK" dirty="0"/>
          </a:p>
          <a:p>
            <a:r>
              <a:rPr lang="sk-SK" dirty="0"/>
              <a:t>Z matematiky bude musieť získať </a:t>
            </a:r>
            <a:r>
              <a:rPr lang="sk-SK" b="1" u="sng" dirty="0"/>
              <a:t>viac ako 25 % z EČ MS</a:t>
            </a:r>
            <a:r>
              <a:rPr lang="sk-SK" dirty="0"/>
              <a:t> ak odpovie z ústnej časti MS aspoň na známku </a:t>
            </a:r>
            <a:r>
              <a:rPr lang="sk-SK" b="1" u="sng" dirty="0"/>
              <a:t>dobrý, </a:t>
            </a:r>
            <a:r>
              <a:rPr lang="sk-SK" dirty="0"/>
              <a:t>alebo </a:t>
            </a:r>
            <a:r>
              <a:rPr lang="sk-SK" b="1" u="sng" dirty="0"/>
              <a:t>získať viac ako 33 % z EČ MS </a:t>
            </a:r>
            <a:r>
              <a:rPr lang="sk-SK" dirty="0"/>
              <a:t>ak odpovie z ústnej časti MS na známku </a:t>
            </a:r>
            <a:r>
              <a:rPr lang="sk-SK" b="1" u="sng" dirty="0"/>
              <a:t>dostatočný.</a:t>
            </a: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480720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8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0544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Škola zakúpi prihlášku na jedného žiaka- spoločne ich vzorovo vyplníme;</a:t>
            </a:r>
          </a:p>
          <a:p>
            <a:r>
              <a:rPr lang="sk-SK" dirty="0"/>
              <a:t>Kupovať prihlášky len v predajniach ŠEVT-u, cena cca 0,17 € ;</a:t>
            </a:r>
          </a:p>
          <a:p>
            <a:r>
              <a:rPr lang="sk-SK" dirty="0"/>
              <a:t>Prihláška na VŠ do Českej republiky, nedá sa u nás zakúpiť, možnosť podania prihlášok cez internet;</a:t>
            </a:r>
          </a:p>
          <a:p>
            <a:r>
              <a:rPr lang="sk-SK" dirty="0"/>
              <a:t>Možnosť podania prihlášok viac, prijímacie pohovory : 20 – 80 €; </a:t>
            </a:r>
          </a:p>
          <a:p>
            <a:r>
              <a:rPr lang="sk-SK" dirty="0"/>
              <a:t>Termíny podania prihlášok na VŠ do konca novembra, (talentové skúšky), až do konca marca, záleží od vysokej školy;</a:t>
            </a:r>
          </a:p>
          <a:p>
            <a:r>
              <a:rPr lang="sk-SK" dirty="0"/>
              <a:t>Informácie o VŠ – internet: www.minedu.sk, nástenky v škole</a:t>
            </a:r>
          </a:p>
          <a:p>
            <a:r>
              <a:rPr lang="sk-SK" dirty="0"/>
              <a:t>Trhy vysokých škôl : Európsky veľtrh pomaturitného a celoživotného vzdelávania</a:t>
            </a:r>
          </a:p>
          <a:p>
            <a:r>
              <a:rPr lang="sk-SK" dirty="0"/>
              <a:t> </a:t>
            </a:r>
          </a:p>
          <a:p>
            <a:r>
              <a:rPr lang="sk-SK" dirty="0"/>
              <a:t>info@gaudeamus-sk.sk</a:t>
            </a:r>
          </a:p>
          <a:p>
            <a:r>
              <a:rPr lang="sk-SK" dirty="0"/>
              <a:t>	</a:t>
            </a:r>
          </a:p>
          <a:p>
            <a:r>
              <a:rPr lang="sk-SK" dirty="0" err="1"/>
              <a:t>Prílohypi</a:t>
            </a:r>
            <a:r>
              <a:rPr lang="sk-SK" dirty="0"/>
              <a:t> 3. 9. 14:28 (pred 2 dňami)</a:t>
            </a:r>
          </a:p>
          <a:p>
            <a:r>
              <a:rPr lang="sk-SK" dirty="0"/>
              <a:t>	</a:t>
            </a:r>
          </a:p>
          <a:p>
            <a:r>
              <a:rPr lang="sk-SK" dirty="0"/>
              <a:t>komu: </a:t>
            </a:r>
            <a:r>
              <a:rPr lang="sk-SK" dirty="0" err="1"/>
              <a:t>info</a:t>
            </a:r>
            <a:endParaRPr lang="sk-SK" dirty="0"/>
          </a:p>
          <a:p>
            <a:endParaRPr lang="sk-SK" dirty="0"/>
          </a:p>
          <a:p>
            <a:r>
              <a:rPr lang="sk-SK" dirty="0"/>
              <a:t>Európsky veľtrh pomaturitného a celoživotného vzdelávania </a:t>
            </a:r>
            <a:r>
              <a:rPr lang="sk-SK" dirty="0" err="1"/>
              <a:t>Gaudeamus</a:t>
            </a:r>
            <a:endParaRPr lang="sk-SK" dirty="0"/>
          </a:p>
          <a:p>
            <a:endParaRPr lang="sk-SK" dirty="0"/>
          </a:p>
          <a:p>
            <a:r>
              <a:rPr lang="sk-SK" dirty="0"/>
              <a:t>12. – 15. októbra 2021 v Bratislave • 2. – 4. novembra 2021 v Nitre • 23. – 26. novembra 2021 </a:t>
            </a:r>
            <a:r>
              <a:rPr lang="sk-SK"/>
              <a:t>v Brne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336704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Prihlášky na VŠ</a:t>
            </a:r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6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29600" cy="5157192"/>
          </a:xfrm>
        </p:spPr>
        <p:txBody>
          <a:bodyPr/>
          <a:lstStyle/>
          <a:p>
            <a:r>
              <a:rPr lang="sk-SK" dirty="0"/>
              <a:t>Podať žiadosť o vydanie ekvivalencie vysvedčenia </a:t>
            </a:r>
          </a:p>
          <a:p>
            <a:r>
              <a:rPr lang="sk-SK" dirty="0"/>
              <a:t>vysvedčenia na ministerstvo školstva.</a:t>
            </a:r>
          </a:p>
          <a:p>
            <a:r>
              <a:rPr lang="sk-SK" dirty="0"/>
              <a:t>http://www.minedu.sk/akademicke-uznavanie-dokladov-o-vzdelani/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975360"/>
            <a:ext cx="8208912" cy="701040"/>
          </a:xfrm>
        </p:spPr>
        <p:txBody>
          <a:bodyPr>
            <a:noAutofit/>
          </a:bodyPr>
          <a:lstStyle/>
          <a:p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Dôležité pre žiakov, ktorí boli na </a:t>
            </a:r>
            <a:r>
              <a:rPr lang="sk-SK" sz="2000" dirty="0" err="1">
                <a:latin typeface="Monotype Corsiva" panose="03010101010201010101" pitchFamily="66" charset="0"/>
              </a:rPr>
              <a:t>štUdijnom</a:t>
            </a:r>
            <a:r>
              <a:rPr lang="sk-SK" sz="2000" dirty="0">
                <a:latin typeface="Monotype Corsiva" panose="03010101010201010101" pitchFamily="66" charset="0"/>
              </a:rPr>
              <a:t> pobyte </a:t>
            </a:r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v zahraničí.</a:t>
            </a:r>
            <a:br>
              <a:rPr lang="sk-SK" sz="2000" dirty="0">
                <a:latin typeface="Monotype Corsiva" panose="03010101010201010101" pitchFamily="66" charset="0"/>
              </a:rPr>
            </a:br>
            <a:endParaRPr lang="sk-SK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4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4600" y="1484784"/>
            <a:ext cx="41148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4785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3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Zákon č.245/2008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školský zákon,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č.318/2008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 o ukončovaní štúdia na stredných školách,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č.269/2009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mení sa vyhláška MŠ SR č. 319/2008,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č.208/2011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dopĺňa vyhlášku MŠ SR č.319/2008Z.z.,</a:t>
            </a:r>
          </a:p>
          <a:p>
            <a:pPr algn="l"/>
            <a:endParaRPr lang="sk-SK" sz="2800" dirty="0">
              <a:latin typeface="Monotype Corsiva" panose="03010101010201010101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75360"/>
            <a:ext cx="7416824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Dôležité  informácie  O MATURITE</a:t>
            </a:r>
          </a:p>
        </p:txBody>
      </p:sp>
    </p:spTree>
    <p:extLst>
      <p:ext uri="{BB962C8B-B14F-4D97-AF65-F5344CB8AC3E}">
        <p14:creationId xmlns:p14="http://schemas.microsoft.com/office/powerpoint/2010/main" val="36314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89654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Úrovne B1, B2 sú iba v cudzích jazykov, externú časť a písomnú formu internej časti maturitnej skúšky z predmetu cudzí jazyk 1 žiak  gymnázia vykonáva na vyššej úrovni B2, ústnu formu internej časti maturitnej skúšky z druhého, resp. ďalšieho cudzieho jazyka môže žiak vykonať na úrovni B1, B2.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žiaci gymnázií s vyučovacím jazykom slovenským si môžu ďalší cudzí jazyk voliť ako ďalší voliteľný predmet (štvrtý) alebo ako dobrovoľný predmet,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žiak môže konať maturitnú skúšku iba z vyučovacích predmetov (okrem výchovných vyučovacích predmetov), ktoré sú uvedené v učebnom pláne školy a v ktorých sa vzdelával, pričom jeden voliteľný predmet musí mať týždennú hodinovú dotáciu v rámci celého štúdia minimálne 6 hodín.</a:t>
            </a:r>
          </a:p>
          <a:p>
            <a:pPr algn="l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44016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Zákon č. 245/2008 Z. z. a vyhláška č</a:t>
            </a:r>
            <a:r>
              <a:rPr lang="sk-SK" sz="2400" dirty="0"/>
              <a:t>. </a:t>
            </a:r>
            <a:r>
              <a:rPr lang="sk-SK" sz="2400" dirty="0">
                <a:latin typeface="Monotype Corsiva" panose="03010101010201010101" pitchFamily="66" charset="0"/>
              </a:rPr>
              <a:t>318/2008 Z. z., vyhláška č. 269/2009 priniesli  zmeny  v organizácii maturitných skúšok :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8229600" cy="4608512"/>
          </a:xfrm>
        </p:spPr>
        <p:txBody>
          <a:bodyPr>
            <a:noAutofit/>
          </a:bodyPr>
          <a:lstStyle/>
          <a:p>
            <a:r>
              <a:rPr lang="sk-SK" sz="2800" dirty="0"/>
              <a:t>Slovenský jazyk a literatúra,          Anglický jazyk,</a:t>
            </a:r>
          </a:p>
          <a:p>
            <a:r>
              <a:rPr lang="sk-SK" sz="2800" dirty="0"/>
              <a:t>Nemecký jazyk,                         Španielsky Jazyk,</a:t>
            </a:r>
          </a:p>
          <a:p>
            <a:r>
              <a:rPr lang="sk-SK" sz="2800" dirty="0"/>
              <a:t>Francúzsky jazyk,                             Ruský jazyk,</a:t>
            </a:r>
          </a:p>
          <a:p>
            <a:r>
              <a:rPr lang="sk-SK" sz="2800" dirty="0"/>
              <a:t>Fyzika,                                                  Chémia,</a:t>
            </a:r>
          </a:p>
          <a:p>
            <a:r>
              <a:rPr lang="sk-SK" sz="2800" dirty="0"/>
              <a:t>Biológia,                                                Dejepis,</a:t>
            </a:r>
          </a:p>
          <a:p>
            <a:r>
              <a:rPr lang="sk-SK" sz="2800" dirty="0"/>
              <a:t>Geografia,                                Občianska náuka,</a:t>
            </a:r>
          </a:p>
          <a:p>
            <a:r>
              <a:rPr lang="sk-SK" sz="2800" dirty="0"/>
              <a:t>Matematika,                                     Informatika,</a:t>
            </a:r>
          </a:p>
          <a:p>
            <a:r>
              <a:rPr lang="sk-SK" sz="2800" dirty="0"/>
              <a:t>Umenie a kultúra,                             Ekonomika,</a:t>
            </a:r>
          </a:p>
          <a:p>
            <a:r>
              <a:rPr lang="sk-SK" sz="2800" dirty="0"/>
              <a:t>                                                       Dejiny umenia.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7848872" cy="70104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Maturitné predmety v školskom roku 2021/2022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2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19672" y="975360"/>
            <a:ext cx="6048672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Prihláška  na  Maturitnú skúšku</a:t>
            </a:r>
          </a:p>
        </p:txBody>
      </p:sp>
      <p:pic>
        <p:nvPicPr>
          <p:cNvPr id="1026" name="Picture 2" descr="C:\Users\admin\Desktop\Prihlaska M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08013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61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568952" cy="5013176"/>
          </a:xfrm>
        </p:spPr>
        <p:txBody>
          <a:bodyPr>
            <a:noAutofit/>
          </a:bodyPr>
          <a:lstStyle/>
          <a:p>
            <a:pPr algn="l"/>
            <a:r>
              <a:rPr lang="sk-SK" sz="2400" dirty="0"/>
              <a:t>1. predmet - Slovenský jazyk a literatúra,</a:t>
            </a:r>
          </a:p>
          <a:p>
            <a:pPr algn="l"/>
            <a:r>
              <a:rPr lang="sk-SK" sz="2400" dirty="0"/>
              <a:t>2. predmet - povinný cudzí jazyk podľa výberu, úroveň B2,</a:t>
            </a:r>
          </a:p>
          <a:p>
            <a:pPr algn="l"/>
            <a:r>
              <a:rPr lang="sk-SK" sz="2400" dirty="0"/>
              <a:t>3. predmet – voliteľný predmet podľa výberu, okrem CJ </a:t>
            </a:r>
          </a:p>
          <a:p>
            <a:pPr algn="l"/>
            <a:r>
              <a:rPr lang="sk-SK" sz="2400" dirty="0"/>
              <a:t>   a dotácia  predmetu musí byť počas štúdia aspoň 6 hodín,</a:t>
            </a:r>
          </a:p>
          <a:p>
            <a:pPr algn="l"/>
            <a:r>
              <a:rPr lang="sk-SK" sz="2400" dirty="0"/>
              <a:t>4. predmet – voliteľný predmet podľa výberu, ak si žiak </a:t>
            </a:r>
          </a:p>
          <a:p>
            <a:pPr algn="l"/>
            <a:r>
              <a:rPr lang="sk-SK" sz="2400" dirty="0"/>
              <a:t>   vyberá druhý cudzí jazyk ako jeden z voliteľných predmetov,</a:t>
            </a:r>
          </a:p>
          <a:p>
            <a:pPr algn="l"/>
            <a:r>
              <a:rPr lang="sk-SK" sz="2400" dirty="0"/>
              <a:t>   musí byť na tomto mieste, úroveň si žiak vyberá B2 aleboB1,</a:t>
            </a:r>
          </a:p>
          <a:p>
            <a:pPr algn="l"/>
            <a:r>
              <a:rPr lang="sk-SK" sz="2400" dirty="0"/>
              <a:t> </a:t>
            </a:r>
          </a:p>
          <a:p>
            <a:pPr algn="l"/>
            <a:r>
              <a:rPr lang="sk-SK" sz="2400" dirty="0"/>
              <a:t>5. dobrovoľný predmet                   </a:t>
            </a:r>
          </a:p>
          <a:p>
            <a:pPr algn="l"/>
            <a:r>
              <a:rPr lang="sk-SK" sz="2400" dirty="0"/>
              <a:t>6. dobrovoľný predmet </a:t>
            </a:r>
          </a:p>
          <a:p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Vypĺňanie  prihlášky </a:t>
            </a:r>
          </a:p>
        </p:txBody>
      </p:sp>
    </p:spTree>
    <p:extLst>
      <p:ext uri="{BB962C8B-B14F-4D97-AF65-F5344CB8AC3E}">
        <p14:creationId xmlns:p14="http://schemas.microsoft.com/office/powerpoint/2010/main" val="167285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ústredná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školská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predmetová maturitná komisia</a:t>
            </a:r>
          </a:p>
          <a:p>
            <a:endParaRPr lang="sk-SK" dirty="0"/>
          </a:p>
          <a:p>
            <a:r>
              <a:rPr lang="sk-SK" dirty="0"/>
              <a:t>Školskú maturitnú komisiu (ŠMK) tvorí predseda (z inej školy), riaditeľ školy a predsedovia predmetových maturitných komisií. </a:t>
            </a:r>
          </a:p>
          <a:p>
            <a:r>
              <a:rPr lang="sk-SK" dirty="0"/>
              <a:t> Predmetovú maturitnú komisiu (PMK) tvorí predseda (z inej školy) a dvaja skúšajúci, všetci s aprobáciou v danom predmete a praxou minimálne štyri roky. </a:t>
            </a:r>
          </a:p>
          <a:p>
            <a:r>
              <a:rPr lang="sk-SK" dirty="0"/>
              <a:t>PMK môže za jeden deň vyskúšať maximálne 24 žiakov.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975360"/>
            <a:ext cx="7848872" cy="701040"/>
          </a:xfrm>
        </p:spPr>
        <p:txBody>
          <a:bodyPr>
            <a:noAutofit/>
          </a:bodyPr>
          <a:lstStyle/>
          <a:p>
            <a:br>
              <a:rPr lang="pl-PL" sz="2800" dirty="0">
                <a:latin typeface="Monotype Corsiva" panose="03010101010201010101" pitchFamily="66" charset="0"/>
              </a:rPr>
            </a:br>
            <a:r>
              <a:rPr lang="pl-PL" sz="2800" dirty="0">
                <a:latin typeface="Monotype Corsiva" panose="03010101010201010101" pitchFamily="66" charset="0"/>
              </a:rPr>
              <a:t>ZABEZPEČENIE A OrganizáciA a priebeh MS </a:t>
            </a:r>
            <a:br>
              <a:rPr lang="pl-PL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25000" lnSpcReduction="20000"/>
          </a:bodyPr>
          <a:lstStyle/>
          <a:p>
            <a:r>
              <a:rPr lang="sk-SK" sz="6200" dirty="0"/>
              <a:t>Písomná maturitná skúška z predmetov slovenský jazyk, cudzie jazyky, pozostáva z externej časti a internej časti, pričom interná časť má písomnú aj ústnu formu, matematika má iba externú časť.</a:t>
            </a:r>
          </a:p>
          <a:p>
            <a:endParaRPr lang="sk-SK" sz="4200" dirty="0"/>
          </a:p>
          <a:p>
            <a:r>
              <a:rPr lang="sk-SK" sz="6200" dirty="0"/>
              <a:t>Externá časť (EČ MS) je test zadávaný Národným ústavom certifikovaných meraní vzdelávania (NUCEM) a vykonáva sa v rovnakom čase na celom území Slovenskej republiky.  </a:t>
            </a:r>
            <a:r>
              <a:rPr lang="sk-SK" sz="6200" dirty="0" err="1"/>
              <a:t>www.nucem.sk</a:t>
            </a:r>
            <a:endParaRPr lang="sk-SK" sz="6200" dirty="0"/>
          </a:p>
          <a:p>
            <a:endParaRPr lang="sk-SK" sz="4200" dirty="0"/>
          </a:p>
          <a:p>
            <a:r>
              <a:rPr lang="sk-SK" sz="7200" dirty="0"/>
              <a:t>Písomná forma internej časti (PF IČ MS) je vypracovanie jednej z centrálne zadaných tém, ktorá sa vyhodnocuje priamo na škole. EČ MS a PFIČ MS - píšu sa zo Slovenského jazyka a literatúry a z cudzích jazykov, EČ MS z matematiky - píšu sa v marci 2021</a:t>
            </a:r>
          </a:p>
          <a:p>
            <a:r>
              <a:rPr lang="sk-SK" sz="11200" dirty="0"/>
              <a:t>15.3. – slovenský jazyk a literatúra,</a:t>
            </a:r>
          </a:p>
          <a:p>
            <a:r>
              <a:rPr lang="sk-SK" sz="11200" dirty="0"/>
              <a:t>16.3. – cudzí jazyk,</a:t>
            </a:r>
          </a:p>
          <a:p>
            <a:r>
              <a:rPr lang="sk-SK" sz="11200" dirty="0"/>
              <a:t>17.3. – matematika</a:t>
            </a:r>
          </a:p>
          <a:p>
            <a:r>
              <a:rPr lang="sk-SK" sz="8600" dirty="0"/>
              <a:t>    </a:t>
            </a:r>
            <a:r>
              <a:rPr lang="sk-SK" sz="6200" dirty="0"/>
              <a:t>náhradný termín: 5.4. – 8.4. 2022,</a:t>
            </a:r>
          </a:p>
          <a:p>
            <a:endParaRPr lang="sk-SK" sz="4200" dirty="0"/>
          </a:p>
          <a:p>
            <a:r>
              <a:rPr lang="sk-SK" sz="8000" dirty="0"/>
              <a:t>Ústna forma internej časti (ÚF IČ MS) je ústna odpoveď pred trojčlennou maturitnou komisiou.</a:t>
            </a:r>
          </a:p>
          <a:p>
            <a:r>
              <a:rPr lang="sk-SK" sz="8000" dirty="0"/>
              <a:t>v termíne:  od 17. mája 2022 do 4.júna 2022.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64696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Zloženie maturitnej skúšky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2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/>
              <a:t>SLOVENSKÝ JAZYK A LITERATÚRA  </a:t>
            </a:r>
          </a:p>
          <a:p>
            <a:r>
              <a:rPr lang="sk-SK" sz="2800" dirty="0"/>
              <a:t>Trvanie testov EČ MS: 100 minút </a:t>
            </a:r>
          </a:p>
          <a:p>
            <a:r>
              <a:rPr lang="sk-SK" sz="2800" dirty="0"/>
              <a:t>Formát úloh: 40 úloh s výberom odpovede, 24 úloh s krátkou odpoveďou </a:t>
            </a:r>
          </a:p>
          <a:p>
            <a:r>
              <a:rPr lang="sk-SK" sz="2800" dirty="0"/>
              <a:t>Trvanie PFIČ MS: 150 minút </a:t>
            </a:r>
          </a:p>
          <a:p>
            <a:r>
              <a:rPr lang="sk-SK" sz="2800" dirty="0"/>
              <a:t>Formát úloh: súbor štyroch tém s určenou žánrovou formou, z ktorých si žiak vyberie a vypracuje iba jednu.</a:t>
            </a:r>
          </a:p>
          <a:p>
            <a:r>
              <a:rPr lang="sk-SK" sz="2800" dirty="0">
                <a:hlinkClick r:id="rId2"/>
              </a:rPr>
              <a:t>https://www.nucem.sk/dl/4461/Specifikacia%20testu_SJSL_MS%202019_2020_web_final.pdf</a:t>
            </a:r>
            <a:endParaRPr lang="sk-SK" sz="2800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47056" y="908720"/>
            <a:ext cx="6449888" cy="701040"/>
          </a:xfrm>
        </p:spPr>
        <p:txBody>
          <a:bodyPr>
            <a:normAutofit fontScale="90000"/>
          </a:bodyPr>
          <a:lstStyle/>
          <a:p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sz="3100" dirty="0">
                <a:latin typeface="Monotype Corsiva" panose="03010101010201010101" pitchFamily="66" charset="0"/>
              </a:rPr>
              <a:t>PREHĽAD PRIPRAVOVANÝCH TESTOV  </a:t>
            </a:r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dirty="0"/>
              <a:t>  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4094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Vlastná 1">
      <a:dk1>
        <a:srgbClr val="4F612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222</TotalTime>
  <Words>1270</Words>
  <Application>Microsoft Office PowerPoint</Application>
  <PresentationFormat>Prezentácia na obrazovke (4:3)</PresentationFormat>
  <Paragraphs>111</Paragraphs>
  <Slides>16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Monotype Corsiva</vt:lpstr>
      <vt:lpstr>BlackTie</vt:lpstr>
      <vt:lpstr>MATURIta 2022</vt:lpstr>
      <vt:lpstr>Dôležité  informácie  O MATURITE</vt:lpstr>
      <vt:lpstr> Zákon č. 245/2008 Z. z. a vyhláška č. 318/2008 Z. z., vyhláška č. 269/2009 priniesli  zmeny  v organizácii maturitných skúšok : </vt:lpstr>
      <vt:lpstr> Maturitné predmety v školskom roku 2021/2022 </vt:lpstr>
      <vt:lpstr>Prihláška  na  Maturitnú skúšku</vt:lpstr>
      <vt:lpstr>Vypĺňanie  prihlášky </vt:lpstr>
      <vt:lpstr> ZABEZPEČENIE A OrganizáciA a priebeh MS  </vt:lpstr>
      <vt:lpstr> Zloženie maturitnej skúšky </vt:lpstr>
      <vt:lpstr> PREHĽAD PRIPRAVOVANÝCH TESTOV      </vt:lpstr>
      <vt:lpstr>PREHĽAD PRIPRAVOVANÝCH TESTOV  </vt:lpstr>
      <vt:lpstr>PREHĽAD PRIPRAVOVANÝCH TESTOV </vt:lpstr>
      <vt:lpstr> Klasifikácia a hodnotenie  MS </vt:lpstr>
      <vt:lpstr> Klasifikácia a hodnotenie  MS </vt:lpstr>
      <vt:lpstr>  Prihlášky na VŠ  </vt:lpstr>
      <vt:lpstr> Dôležité pre žiakov, ktorí boli na štUdijnom pobyte  v zahraničí.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2018</dc:title>
  <dc:creator>admin</dc:creator>
  <cp:lastModifiedBy>Oľga Bertová</cp:lastModifiedBy>
  <cp:revision>40</cp:revision>
  <dcterms:created xsi:type="dcterms:W3CDTF">2017-09-24T10:41:43Z</dcterms:created>
  <dcterms:modified xsi:type="dcterms:W3CDTF">2021-09-05T08:20:41Z</dcterms:modified>
</cp:coreProperties>
</file>