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4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Obrázok 37"/>
          <p:cNvPicPr/>
          <p:nvPr/>
        </p:nvPicPr>
        <p:blipFill>
          <a:blip r:embed="rId2"/>
          <a:stretch/>
        </p:blipFill>
        <p:spPr>
          <a:xfrm>
            <a:off x="5214960" y="987120"/>
            <a:ext cx="6108480" cy="4873320"/>
          </a:xfrm>
          <a:prstGeom prst="rect">
            <a:avLst/>
          </a:prstGeom>
          <a:ln>
            <a:noFill/>
          </a:ln>
        </p:spPr>
      </p:pic>
      <p:pic>
        <p:nvPicPr>
          <p:cNvPr id="39" name="Obrázok 38"/>
          <p:cNvPicPr/>
          <p:nvPr/>
        </p:nvPicPr>
        <p:blipFill>
          <a:blip r:embed="rId2"/>
          <a:stretch/>
        </p:blipFill>
        <p:spPr>
          <a:xfrm>
            <a:off x="5214960" y="987120"/>
            <a:ext cx="6108480" cy="487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39880" y="457200"/>
            <a:ext cx="3931920" cy="741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83280" y="353340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48733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8345880" y="353340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8345880" y="987480"/>
            <a:ext cx="301176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183280" y="3533400"/>
            <a:ext cx="6171840" cy="232452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Upravte štýly predlohy textu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Kliknúť na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Tretia úroveň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Piata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Šiesta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Siedma úroveň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Kliknúť na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Tretia úroveň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Piata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Šiesta úroveň</a:t>
            </a:r>
          </a:p>
          <a:p>
            <a:pPr>
              <a:lnSpc>
                <a:spcPct val="100000"/>
              </a:lnSpc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Siedma úroveňUpravte štýl predlohy textu.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84B0818-7F80-4360-BD9E-B431E2A6F3E2}" type="datetime">
              <a:rPr lang="sk-SK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10. 2. 2022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sk-SK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69149F5-4E54-49C0-B294-F9D31CE5B913}" type="slidenum">
              <a:rPr lang="sk-SK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3"/>
          <p:cNvSpPr/>
          <p:nvPr/>
        </p:nvSpPr>
        <p:spPr>
          <a:xfrm>
            <a:off x="1478160" y="699840"/>
            <a:ext cx="10713240" cy="54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TextShape 4"/>
          <p:cNvSpPr txBox="1"/>
          <p:nvPr/>
        </p:nvSpPr>
        <p:spPr>
          <a:xfrm>
            <a:off x="423000" y="540000"/>
            <a:ext cx="5409000" cy="2135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sk-SK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Prečo na Vazku? 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" name="TextShape 5"/>
          <p:cNvSpPr txBox="1"/>
          <p:nvPr/>
        </p:nvSpPr>
        <p:spPr>
          <a:xfrm>
            <a:off x="423000" y="2880360"/>
            <a:ext cx="5409000" cy="3094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Prečo si vybrať Gymnázium Jána Papánka?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Aký je náš školský vzdelávací program?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Ktoré predmety posilňujeme v našom učebnom pláne?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ktorých projektoch je naša škola zapojená?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Ktoré aktivity pravidelne organizujeme?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akom prostredí (sa) učíme?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5" name="Picture 8"/>
          <p:cNvPicPr/>
          <p:nvPr/>
        </p:nvPicPr>
        <p:blipFill>
          <a:blip r:embed="rId2"/>
          <a:srcRect l="14409" r="6913" b="-2"/>
          <a:stretch/>
        </p:blipFill>
        <p:spPr>
          <a:xfrm>
            <a:off x="6471000" y="1085760"/>
            <a:ext cx="2388600" cy="2277000"/>
          </a:xfrm>
          <a:prstGeom prst="rect">
            <a:avLst/>
          </a:prstGeom>
          <a:ln>
            <a:noFill/>
          </a:ln>
        </p:spPr>
      </p:pic>
      <p:pic>
        <p:nvPicPr>
          <p:cNvPr id="46" name="Picture 7"/>
          <p:cNvPicPr/>
          <p:nvPr/>
        </p:nvPicPr>
        <p:blipFill>
          <a:blip r:embed="rId3"/>
          <a:srcRect l="11247" r="10076" b="-2"/>
          <a:stretch/>
        </p:blipFill>
        <p:spPr>
          <a:xfrm>
            <a:off x="6471000" y="3467520"/>
            <a:ext cx="2388600" cy="2277000"/>
          </a:xfrm>
          <a:prstGeom prst="rect">
            <a:avLst/>
          </a:prstGeom>
          <a:ln>
            <a:noFill/>
          </a:ln>
        </p:spPr>
      </p:pic>
      <p:sp>
        <p:nvSpPr>
          <p:cNvPr id="47" name="CustomShape 6"/>
          <p:cNvSpPr/>
          <p:nvPr/>
        </p:nvSpPr>
        <p:spPr>
          <a:xfrm>
            <a:off x="11488680" y="1085760"/>
            <a:ext cx="703080" cy="46587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Picture 5"/>
          <p:cNvPicPr/>
          <p:nvPr/>
        </p:nvPicPr>
        <p:blipFill>
          <a:blip r:embed="rId4"/>
          <a:srcRect t="19507" r="-1" b="564"/>
          <a:stretch/>
        </p:blipFill>
        <p:spPr>
          <a:xfrm rot="5400000">
            <a:off x="8031960" y="2018520"/>
            <a:ext cx="4658760" cy="2792880"/>
          </a:xfrm>
          <a:prstGeom prst="rect">
            <a:avLst/>
          </a:prstGeom>
          <a:ln>
            <a:noFill/>
          </a:ln>
        </p:spPr>
      </p:pic>
      <p:sp>
        <p:nvSpPr>
          <p:cNvPr id="49" name="Line 7"/>
          <p:cNvSpPr/>
          <p:nvPr/>
        </p:nvSpPr>
        <p:spPr>
          <a:xfrm flipV="1">
            <a:off x="11365920" y="5400"/>
            <a:ext cx="360" cy="6858000"/>
          </a:xfrm>
          <a:prstGeom prst="line">
            <a:avLst/>
          </a:prstGeom>
          <a:ln w="9360" cap="rnd">
            <a:solidFill>
              <a:schemeClr val="accent1"/>
            </a:solidFill>
            <a:custDash>
              <a:ds d="500000" sp="4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Line 8"/>
          <p:cNvSpPr/>
          <p:nvPr/>
        </p:nvSpPr>
        <p:spPr>
          <a:xfrm>
            <a:off x="0" y="6123960"/>
            <a:ext cx="12191760" cy="360"/>
          </a:xfrm>
          <a:prstGeom prst="line">
            <a:avLst/>
          </a:prstGeom>
          <a:ln w="9360" cap="rnd">
            <a:solidFill>
              <a:schemeClr val="accent1"/>
            </a:solidFill>
            <a:custDash>
              <a:ds d="500000" sp="4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2"/>
          <p:cNvSpPr/>
          <p:nvPr/>
        </p:nvSpPr>
        <p:spPr>
          <a:xfrm>
            <a:off x="0" y="0"/>
            <a:ext cx="4167000" cy="685764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TextShape 3"/>
          <p:cNvSpPr txBox="1"/>
          <p:nvPr/>
        </p:nvSpPr>
        <p:spPr>
          <a:xfrm>
            <a:off x="686880" y="1153440"/>
            <a:ext cx="3200040" cy="4460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Prečo si vybrať práve našu školu?</a:t>
            </a:r>
            <a:r>
              <a:rPr lang="sk-SK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 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CustomShape 4"/>
          <p:cNvSpPr/>
          <p:nvPr/>
        </p:nvSpPr>
        <p:spPr>
          <a:xfrm flipV="1">
            <a:off x="7550280" y="2455560"/>
            <a:ext cx="4083120" cy="4083120"/>
          </a:xfrm>
          <a:prstGeom prst="arc">
            <a:avLst>
              <a:gd name="adj1" fmla="val 16200000"/>
              <a:gd name="adj2" fmla="val 0"/>
            </a:avLst>
          </a:prstGeom>
          <a:noFill/>
          <a:ln w="127080" cap="rnd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TextShape 5"/>
          <p:cNvSpPr txBox="1"/>
          <p:nvPr/>
        </p:nvSpPr>
        <p:spPr>
          <a:xfrm>
            <a:off x="4447440" y="591480"/>
            <a:ext cx="6906240" cy="5585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Máme tradíciu jedného z popredných bratislavských gymnázií, nadväzujeme na ňu a rozvíjame ju modernými inovatívnymi metódami a formami učenia, projektovými a inými aktivitami.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Máme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4-ročnú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8-ročnú 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formu štúdia;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5-ročné bilingválne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štúdium v anglickom jazyku.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Naši žiaci úspešne absolvujú skúšky z nemeckého jazyka DSD I a DSD II a získavajú medzinárodne uznávaný certifikát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(Sprachdiplom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Dlhodobo pracujeme v rôznych národných i medzinárodných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projektoch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Naši absolventi úspešne pokračujú v štúdiu na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všetkých typoch vysokých škôl 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humanitného aj prírodovedného zamerania u nás I v zahraničí.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Budujeme školskú atmosféru založenú na vzájomnej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dôvere, rešpekte a podpore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škole pracuje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inkluzívny team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školský psychológ a pedagogické asistentky.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našej budove funguje popoludní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Jazyková škola pri Gymnáziu Jána Papánka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ktorá ponúka kurzy cudzích jazykov pre mládež.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Žiaci majú možnosť navštevovať popoludní v rámci školy rôzne zamerané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záujmové krúžky.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TextShape 2"/>
          <p:cNvSpPr txBox="1"/>
          <p:nvPr/>
        </p:nvSpPr>
        <p:spPr>
          <a:xfrm>
            <a:off x="838080" y="345960"/>
            <a:ext cx="49604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Aký je náš školský vzdelávací program? 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TextShape 3"/>
          <p:cNvSpPr txBox="1"/>
          <p:nvPr/>
        </p:nvSpPr>
        <p:spPr>
          <a:xfrm>
            <a:off x="838080" y="1825560"/>
            <a:ext cx="493308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572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8-ročnom 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gymnáziu je kombinácia cudzích jazykov: NJ + AJ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2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4-ročnom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gymnáziu: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Triedy B: NJ + AJ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Triedy C,D: AJ + výber ŠJ/FJ//NJ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2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5-ročnom bilingválnom 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gymnáziu je vyučovacím jazykom Sj + AJ; druhý cudzí jazyk je NJ alebo ŠJ.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2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Disponibilnými hodinami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posilňujeme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 školskom vzdelávacom progame najmä týždennú časovú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dotáciu cudzích jazykov, no tiež prírodovedných aj humanitných predmeto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9" name="Picture 8"/>
          <p:cNvPicPr/>
          <p:nvPr/>
        </p:nvPicPr>
        <p:blipFill>
          <a:blip r:embed="rId2"/>
          <a:srcRect l="17900" r="9179" b="2"/>
          <a:stretch/>
        </p:blipFill>
        <p:spPr>
          <a:xfrm>
            <a:off x="6864120" y="3154680"/>
            <a:ext cx="4030200" cy="3702960"/>
          </a:xfrm>
          <a:prstGeom prst="rect">
            <a:avLst/>
          </a:prstGeom>
          <a:ln>
            <a:noFill/>
          </a:ln>
        </p:spPr>
      </p:pic>
      <p:sp>
        <p:nvSpPr>
          <p:cNvPr id="60" name="CustomShape 4"/>
          <p:cNvSpPr/>
          <p:nvPr/>
        </p:nvSpPr>
        <p:spPr>
          <a:xfrm rot="4759200" flipV="1">
            <a:off x="6010920" y="-729720"/>
            <a:ext cx="4083120" cy="4083120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80" cap="rnd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" name="Picture 5"/>
          <p:cNvPicPr/>
          <p:nvPr/>
        </p:nvPicPr>
        <p:blipFill>
          <a:blip r:embed="rId3"/>
          <a:srcRect r="12246" b="-5"/>
          <a:stretch/>
        </p:blipFill>
        <p:spPr>
          <a:xfrm>
            <a:off x="6305760" y="0"/>
            <a:ext cx="3519000" cy="3007440"/>
          </a:xfrm>
          <a:prstGeom prst="rect">
            <a:avLst/>
          </a:prstGeom>
          <a:ln>
            <a:noFill/>
          </a:ln>
        </p:spPr>
      </p:pic>
      <p:pic>
        <p:nvPicPr>
          <p:cNvPr id="62" name="Picture 9"/>
          <p:cNvPicPr/>
          <p:nvPr/>
        </p:nvPicPr>
        <p:blipFill>
          <a:blip r:embed="rId4"/>
          <a:srcRect l="9290" r="48147" b="2"/>
          <a:stretch/>
        </p:blipFill>
        <p:spPr>
          <a:xfrm>
            <a:off x="9933480" y="372240"/>
            <a:ext cx="2258280" cy="355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TextShape 2"/>
          <p:cNvSpPr txBox="1"/>
          <p:nvPr/>
        </p:nvSpPr>
        <p:spPr>
          <a:xfrm>
            <a:off x="838080" y="345960"/>
            <a:ext cx="49604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Sprachdiplom</a:t>
            </a:r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 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TextShape 3"/>
          <p:cNvSpPr txBox="1"/>
          <p:nvPr/>
        </p:nvSpPr>
        <p:spPr>
          <a:xfrm>
            <a:off x="838080" y="1825560"/>
            <a:ext cx="493308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 roku 1994/ 1995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sme súčasťou celosvetovej siete škôl so študijným programom Deutsches Sprachdiplom;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Žiaci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8-ročného gymnázia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B-tried 4-ročného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gymnázia sa pripravujú v rámci školy na získanie medzinárodne uznávaného certifikátu DSD I a DSD II pod vedením skúsených učiteľov a lektora.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Stupeň DSD I absolvujú v Kvinte/2.ročníku; stupeň DSD II v Oktáve/4.ročníku.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Skúška je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bezplatná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Certifikát platí ako doklad o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pokročilom ovládaní nemeckého jazyka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potrebnom na štúdium na nemeckých a rakúskych vysokých školách a je akceptovaný aj na pracovnom trhu.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6" name="Picture 29"/>
          <p:cNvPicPr/>
          <p:nvPr/>
        </p:nvPicPr>
        <p:blipFill>
          <a:blip r:embed="rId2"/>
          <a:srcRect l="26038" r="1041" b="2"/>
          <a:stretch/>
        </p:blipFill>
        <p:spPr>
          <a:xfrm>
            <a:off x="6864120" y="3154680"/>
            <a:ext cx="4030200" cy="3702960"/>
          </a:xfrm>
          <a:prstGeom prst="rect">
            <a:avLst/>
          </a:prstGeom>
          <a:ln>
            <a:noFill/>
          </a:ln>
        </p:spPr>
      </p:pic>
      <p:sp>
        <p:nvSpPr>
          <p:cNvPr id="67" name="CustomShape 4"/>
          <p:cNvSpPr/>
          <p:nvPr/>
        </p:nvSpPr>
        <p:spPr>
          <a:xfrm rot="4759200" flipV="1">
            <a:off x="6010920" y="-729720"/>
            <a:ext cx="4083120" cy="4083120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80" cap="rnd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8" name="Picture 40"/>
          <p:cNvPicPr/>
          <p:nvPr/>
        </p:nvPicPr>
        <p:blipFill>
          <a:blip r:embed="rId3"/>
          <a:srcRect l="5304" r="16311" b="4"/>
          <a:stretch/>
        </p:blipFill>
        <p:spPr>
          <a:xfrm>
            <a:off x="6305760" y="0"/>
            <a:ext cx="3519000" cy="3007440"/>
          </a:xfrm>
          <a:prstGeom prst="rect">
            <a:avLst/>
          </a:prstGeom>
          <a:ln>
            <a:noFill/>
          </a:ln>
        </p:spPr>
      </p:pic>
      <p:pic>
        <p:nvPicPr>
          <p:cNvPr id="69" name="Picture 30"/>
          <p:cNvPicPr/>
          <p:nvPr/>
        </p:nvPicPr>
        <p:blipFill>
          <a:blip r:embed="rId4"/>
          <a:srcRect l="33907" r="23529" b="2"/>
          <a:stretch/>
        </p:blipFill>
        <p:spPr>
          <a:xfrm>
            <a:off x="9933480" y="372240"/>
            <a:ext cx="2258280" cy="355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" name="TextShape 2"/>
          <p:cNvSpPr txBox="1"/>
          <p:nvPr/>
        </p:nvSpPr>
        <p:spPr>
          <a:xfrm>
            <a:off x="838080" y="345960"/>
            <a:ext cx="49604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V ktorých projektoch je škola zapojená? 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TextShape 3"/>
          <p:cNvSpPr txBox="1"/>
          <p:nvPr/>
        </p:nvSpPr>
        <p:spPr>
          <a:xfrm>
            <a:off x="838080" y="1825560"/>
            <a:ext cx="493308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Moderný Vazkár, všestranne gramotný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(projekt ESF; prioritná os Vzdelávanie, operačný program Ľudské zdroje; na podporu Čitateľskej, matematickej, finančnej a prírodovednej gramotnosti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Zelená škola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(medzinárodný program na podporu environmentálneho správania)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Erasmus + 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(medzinárodná spolupráca s partnerskými školami na tému Globálne problémy zdravia)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Pomáhajúce profesie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(budovanie inkluzívnej školy; školský psychológ, pedagogické asistentky)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DofE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(Medzinárodná cena vojvodu z Edinburghu)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3" name="Picture 7"/>
          <p:cNvPicPr/>
          <p:nvPr/>
        </p:nvPicPr>
        <p:blipFill>
          <a:blip r:embed="rId2"/>
          <a:srcRect l="17914" r="9166" b="2"/>
          <a:stretch/>
        </p:blipFill>
        <p:spPr>
          <a:xfrm>
            <a:off x="6864120" y="3154680"/>
            <a:ext cx="4030200" cy="3702960"/>
          </a:xfrm>
          <a:prstGeom prst="rect">
            <a:avLst/>
          </a:prstGeom>
          <a:ln>
            <a:noFill/>
          </a:ln>
        </p:spPr>
      </p:pic>
      <p:sp>
        <p:nvSpPr>
          <p:cNvPr id="74" name="CustomShape 4"/>
          <p:cNvSpPr/>
          <p:nvPr/>
        </p:nvSpPr>
        <p:spPr>
          <a:xfrm rot="4759200" flipV="1">
            <a:off x="6010920" y="-729720"/>
            <a:ext cx="4083120" cy="4083120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80" cap="rnd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5" name="Picture 5"/>
          <p:cNvPicPr/>
          <p:nvPr/>
        </p:nvPicPr>
        <p:blipFill>
          <a:blip r:embed="rId3"/>
          <a:srcRect l="11940" r="22247" b="-4"/>
          <a:stretch/>
        </p:blipFill>
        <p:spPr>
          <a:xfrm>
            <a:off x="6305760" y="0"/>
            <a:ext cx="3519000" cy="3007440"/>
          </a:xfrm>
          <a:prstGeom prst="rect">
            <a:avLst/>
          </a:prstGeom>
          <a:ln>
            <a:noFill/>
          </a:ln>
        </p:spPr>
      </p:pic>
      <p:pic>
        <p:nvPicPr>
          <p:cNvPr id="76" name="Picture 9"/>
          <p:cNvPicPr/>
          <p:nvPr/>
        </p:nvPicPr>
        <p:blipFill>
          <a:blip r:embed="rId4"/>
          <a:srcRect r="12367" b="5"/>
          <a:stretch/>
        </p:blipFill>
        <p:spPr>
          <a:xfrm>
            <a:off x="9933480" y="372240"/>
            <a:ext cx="2258280" cy="355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TextShape 2"/>
          <p:cNvSpPr txBox="1"/>
          <p:nvPr/>
        </p:nvSpPr>
        <p:spPr>
          <a:xfrm>
            <a:off x="838080" y="345960"/>
            <a:ext cx="49604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Aktivity školy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TextShape 3"/>
          <p:cNvSpPr txBox="1"/>
          <p:nvPr/>
        </p:nvSpPr>
        <p:spPr>
          <a:xfrm>
            <a:off x="838080" y="1825560"/>
            <a:ext cx="493308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Každoročne máme </a:t>
            </a:r>
            <a:r>
              <a:rPr lang="sk-SK" sz="1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bohatý a pestrý program aktivít nad rámec vyučovania</a:t>
            </a: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poznávacie exkurzie, vychádzky, návštevy múzeí, výstav, galérií a pod.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predmetové olympiády a iné súťaže;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školské projekty (Zahrajme si divadlo ai.)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športové podujatia, súťaže a pobyty alebo kurzy (lyžiarske, plavecké, splav), turisticko-poznávacie exkurzie atď.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Niektoré aktivity sú pevnou súčasťou tradície školy a organizujeme ich každoročne, napr.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Cerebrum</a:t>
            </a: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 školská súťažná prehliadka tvorivosti a talentu žiakov spojená s besedami s osobnosťami;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benefičné vianočné vystúpenie </a:t>
            </a:r>
            <a:r>
              <a:rPr lang="sk-SK" sz="1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našich žiakov a učiteľov na podporu Spojenej školy pre slabozraké a nevidiace deti; a mnohé iné …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0" name="Picture 11"/>
          <p:cNvPicPr/>
          <p:nvPr/>
        </p:nvPicPr>
        <p:blipFill>
          <a:blip r:embed="rId2"/>
          <a:srcRect l="15583" r="23194"/>
          <a:stretch/>
        </p:blipFill>
        <p:spPr>
          <a:xfrm>
            <a:off x="6864120" y="3154680"/>
            <a:ext cx="4030200" cy="3702960"/>
          </a:xfrm>
          <a:prstGeom prst="rect">
            <a:avLst/>
          </a:prstGeom>
          <a:ln>
            <a:noFill/>
          </a:ln>
        </p:spPr>
      </p:pic>
      <p:sp>
        <p:nvSpPr>
          <p:cNvPr id="81" name="CustomShape 4"/>
          <p:cNvSpPr/>
          <p:nvPr/>
        </p:nvSpPr>
        <p:spPr>
          <a:xfrm rot="4759200" flipV="1">
            <a:off x="6010920" y="-729720"/>
            <a:ext cx="4083120" cy="4083120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80" cap="rnd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2" name="Picture 10"/>
          <p:cNvPicPr/>
          <p:nvPr/>
        </p:nvPicPr>
        <p:blipFill>
          <a:blip r:embed="rId3"/>
          <a:srcRect l="14737" r="19447" b="-5"/>
          <a:stretch/>
        </p:blipFill>
        <p:spPr>
          <a:xfrm>
            <a:off x="6305760" y="0"/>
            <a:ext cx="3519000" cy="3007440"/>
          </a:xfrm>
          <a:prstGeom prst="rect">
            <a:avLst/>
          </a:prstGeom>
          <a:ln>
            <a:noFill/>
          </a:ln>
        </p:spPr>
      </p:pic>
      <p:pic>
        <p:nvPicPr>
          <p:cNvPr id="83" name="Picture 5"/>
          <p:cNvPicPr/>
          <p:nvPr/>
        </p:nvPicPr>
        <p:blipFill>
          <a:blip r:embed="rId4"/>
          <a:srcRect l="19412" r="32938" b="2"/>
          <a:stretch/>
        </p:blipFill>
        <p:spPr>
          <a:xfrm>
            <a:off x="9933480" y="372240"/>
            <a:ext cx="2258280" cy="355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0" y="0"/>
            <a:ext cx="4167000" cy="6857640"/>
          </a:xfrm>
          <a:custGeom>
            <a:avLst/>
            <a:gdLst/>
            <a:ahLst/>
            <a:cxnLst/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TextShape 3"/>
          <p:cNvSpPr txBox="1"/>
          <p:nvPr/>
        </p:nvSpPr>
        <p:spPr>
          <a:xfrm>
            <a:off x="686880" y="1153440"/>
            <a:ext cx="3200040" cy="4460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sk-SK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V akom prostredí (sa) učíme? </a:t>
            </a:r>
            <a:endParaRPr lang="sk-SK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CustomShape 4"/>
          <p:cNvSpPr/>
          <p:nvPr/>
        </p:nvSpPr>
        <p:spPr>
          <a:xfrm flipV="1">
            <a:off x="7550280" y="2455560"/>
            <a:ext cx="4083120" cy="4083120"/>
          </a:xfrm>
          <a:prstGeom prst="arc">
            <a:avLst>
              <a:gd name="adj1" fmla="val 16200000"/>
              <a:gd name="adj2" fmla="val 0"/>
            </a:avLst>
          </a:prstGeom>
          <a:noFill/>
          <a:ln w="127080" cap="rnd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TextShape 5"/>
          <p:cNvSpPr txBox="1"/>
          <p:nvPr/>
        </p:nvSpPr>
        <p:spPr>
          <a:xfrm>
            <a:off x="4447440" y="591480"/>
            <a:ext cx="6906240" cy="5585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Budova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školy bola kompletne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rekonštruovaná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 roku 2018.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Sústavne budujeme učebné prostredie tak, aby bolo maximálne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podnetné, moderné, estetické, príjemné a zdravé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Väčšina učební je vybavená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interaktívnou tabuľou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alebo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dataprojektorom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;  používame prevažne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tabule s keramickým povrchom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čím znižujeme prašnosť v triedach.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Máme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odborné učebne na rôzne predmety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(napr. matematika, slovenčina, občianska náuka) a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laboratóriá chémie, fyziky a biológie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priestrannú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študijnú miestnosť s knižnicou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pre žiakov, prednáškovú učebňu,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multimediálnu učebňu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vybavenú počítačmi pre 30 žiakov, dve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vonkajšie ,,triedy"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veľkú a malú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telocvičňu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pohybové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štúdio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posilňovňu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vonkajšie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work-outové ihrisko, beach-volejbalové ihrisko 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iné.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Máme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školskú jedáleň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ktorá ponúka denne desiatu a dve jedlá na výber; v jedálni je nápojový automat a pripravujeme šalátový bar.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 vestibule sú k dispozícii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automaty s malým občerstvením a teplými aj studenými nápojmi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Žiaci využívajú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šatne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môžu si prenajať </a:t>
            </a: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skrinku</a:t>
            </a:r>
            <a:r>
              <a:rPr lang="sk-SK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osobné veci a učebnice. 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840" indent="-2282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sk-SK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Pozývame vás na virtuálnu prechádzku po našej škole v pripojenom krátkom videu ...</a:t>
            </a: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sk-SK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762</Words>
  <Application>Microsoft Office PowerPoint</Application>
  <PresentationFormat>Širokouhlá</PresentationFormat>
  <Paragraphs>57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Prečo na Vazku?</dc:title>
  <dc:subject/>
  <dc:creator>Barčiaková</dc:creator>
  <dc:description/>
  <cp:lastModifiedBy>Gabriela Barčiaková</cp:lastModifiedBy>
  <cp:revision>897</cp:revision>
  <dcterms:created xsi:type="dcterms:W3CDTF">2021-01-21T05:43:18Z</dcterms:created>
  <dcterms:modified xsi:type="dcterms:W3CDTF">2022-02-10T12:54:45Z</dcterms:modified>
  <dc:language>sk-SK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